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8" r:id="rId3"/>
    <p:sldId id="276" r:id="rId4"/>
    <p:sldId id="277" r:id="rId5"/>
    <p:sldId id="278" r:id="rId6"/>
    <p:sldId id="259" r:id="rId7"/>
    <p:sldId id="260" r:id="rId8"/>
    <p:sldId id="261" r:id="rId9"/>
    <p:sldId id="285" r:id="rId10"/>
    <p:sldId id="262" r:id="rId11"/>
    <p:sldId id="263" r:id="rId12"/>
    <p:sldId id="264" r:id="rId13"/>
    <p:sldId id="266" r:id="rId14"/>
    <p:sldId id="265" r:id="rId15"/>
    <p:sldId id="284" r:id="rId16"/>
    <p:sldId id="279" r:id="rId17"/>
    <p:sldId id="281" r:id="rId18"/>
    <p:sldId id="280" r:id="rId19"/>
    <p:sldId id="283" r:id="rId20"/>
    <p:sldId id="267" r:id="rId21"/>
    <p:sldId id="268" r:id="rId22"/>
    <p:sldId id="269" r:id="rId23"/>
    <p:sldId id="270" r:id="rId24"/>
    <p:sldId id="271" r:id="rId25"/>
    <p:sldId id="272" r:id="rId26"/>
    <p:sldId id="273" r:id="rId27"/>
    <p:sldId id="274" r:id="rId28"/>
    <p:sldId id="282"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7" autoAdjust="0"/>
    <p:restoredTop sz="71453" autoAdjust="0"/>
  </p:normalViewPr>
  <p:slideViewPr>
    <p:cSldViewPr snapToGrid="0">
      <p:cViewPr varScale="1">
        <p:scale>
          <a:sx n="55" d="100"/>
          <a:sy n="55" d="100"/>
        </p:scale>
        <p:origin x="4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yellowstone\JEOC_Office\JEOC%20Research\Education%20and%20Poverty%20Commission\Achievement%20Data%20for%20ED%20Ss%201999%20to%20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yellowstone\JEOC_Office\JEOC%20Research\Education%20and%20Poverty%20Commission\Achievement%20Data%20for%20ED%20Ss%201999%20to%20201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Economic disadvantage</c:v>
          </c:tx>
          <c:spPr>
            <a:ln w="34925" cap="rnd">
              <a:solidFill>
                <a:srgbClr val="FF0000"/>
              </a:solidFill>
              <a:round/>
            </a:ln>
            <a:effectLst/>
          </c:spPr>
          <c:marker>
            <c:symbol val="circle"/>
            <c:size val="5"/>
            <c:spPr>
              <a:solidFill>
                <a:schemeClr val="accent1"/>
              </a:solidFill>
              <a:ln w="9525">
                <a:solidFill>
                  <a:schemeClr val="accent1"/>
                </a:solidFill>
              </a:ln>
              <a:effectLst/>
            </c:spPr>
          </c:marker>
          <c:xVal>
            <c:numRef>
              <c:f>'G3 Reading'!$C$19:$C$28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'G3 Reading'!$D$19:$D$28</c:f>
              <c:numCache>
                <c:formatCode>0.00%</c:formatCode>
                <c:ptCount val="10"/>
                <c:pt idx="0">
                  <c:v>0.61099999999999999</c:v>
                </c:pt>
                <c:pt idx="1">
                  <c:v>0.65500000000000003</c:v>
                </c:pt>
                <c:pt idx="2">
                  <c:v>0.65300000000000002</c:v>
                </c:pt>
                <c:pt idx="3">
                  <c:v>0.65100000000000002</c:v>
                </c:pt>
                <c:pt idx="4">
                  <c:v>0.66799999999999993</c:v>
                </c:pt>
                <c:pt idx="5">
                  <c:v>0.69500000000000006</c:v>
                </c:pt>
                <c:pt idx="6">
                  <c:v>0.68500000000000005</c:v>
                </c:pt>
                <c:pt idx="7">
                  <c:v>0.72</c:v>
                </c:pt>
                <c:pt idx="8">
                  <c:v>0.71499999999999986</c:v>
                </c:pt>
                <c:pt idx="9">
                  <c:v>0.68199999999999994</c:v>
                </c:pt>
              </c:numCache>
            </c:numRef>
          </c:yVal>
          <c:smooth val="0"/>
          <c:extLst>
            <c:ext xmlns:c16="http://schemas.microsoft.com/office/drawing/2014/chart" uri="{C3380CC4-5D6E-409C-BE32-E72D297353CC}">
              <c16:uniqueId val="{00000000-2C4B-4806-8706-3083EE792FB5}"/>
            </c:ext>
          </c:extLst>
        </c:ser>
        <c:ser>
          <c:idx val="1"/>
          <c:order val="1"/>
          <c:tx>
            <c:v>Not classed as ED</c:v>
          </c:tx>
          <c:spPr>
            <a:ln w="34925" cap="rnd">
              <a:solidFill>
                <a:srgbClr val="00B050"/>
              </a:solidFill>
              <a:round/>
            </a:ln>
            <a:effectLst/>
          </c:spPr>
          <c:marker>
            <c:symbol val="circle"/>
            <c:size val="5"/>
            <c:spPr>
              <a:solidFill>
                <a:schemeClr val="accent2"/>
              </a:solidFill>
              <a:ln w="9525">
                <a:solidFill>
                  <a:schemeClr val="accent2"/>
                </a:solidFill>
              </a:ln>
              <a:effectLst/>
            </c:spPr>
          </c:marker>
          <c:xVal>
            <c:numRef>
              <c:f>'G3 Reading'!$C$19:$C$28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'G3 Reading'!$E$19:$E$28</c:f>
              <c:numCache>
                <c:formatCode>0.00%</c:formatCode>
                <c:ptCount val="10"/>
                <c:pt idx="0">
                  <c:v>0.85000000000000009</c:v>
                </c:pt>
                <c:pt idx="1">
                  <c:v>0.87200000000000011</c:v>
                </c:pt>
                <c:pt idx="2">
                  <c:v>0.8670000000000001</c:v>
                </c:pt>
                <c:pt idx="3">
                  <c:v>0.877</c:v>
                </c:pt>
                <c:pt idx="4">
                  <c:v>0.89300000000000002</c:v>
                </c:pt>
                <c:pt idx="5">
                  <c:v>0.90300000000000002</c:v>
                </c:pt>
                <c:pt idx="6">
                  <c:v>0.90200000000000002</c:v>
                </c:pt>
                <c:pt idx="7">
                  <c:v>0.91600000000000004</c:v>
                </c:pt>
                <c:pt idx="8">
                  <c:v>0.91999999999999993</c:v>
                </c:pt>
                <c:pt idx="9">
                  <c:v>0.90899999999999992</c:v>
                </c:pt>
              </c:numCache>
            </c:numRef>
          </c:yVal>
          <c:smooth val="0"/>
          <c:extLst>
            <c:ext xmlns:c16="http://schemas.microsoft.com/office/drawing/2014/chart" uri="{C3380CC4-5D6E-409C-BE32-E72D297353CC}">
              <c16:uniqueId val="{00000001-2C4B-4806-8706-3083EE792FB5}"/>
            </c:ext>
          </c:extLst>
        </c:ser>
        <c:ser>
          <c:idx val="2"/>
          <c:order val="2"/>
          <c:tx>
            <c:v>All</c:v>
          </c:tx>
          <c:spPr>
            <a:ln w="34925" cap="rnd">
              <a:solidFill>
                <a:schemeClr val="accent3"/>
              </a:solidFill>
              <a:round/>
            </a:ln>
            <a:effectLst/>
          </c:spPr>
          <c:marker>
            <c:symbol val="circle"/>
            <c:size val="5"/>
            <c:spPr>
              <a:solidFill>
                <a:schemeClr val="accent3"/>
              </a:solidFill>
              <a:ln w="9525">
                <a:solidFill>
                  <a:schemeClr val="accent3"/>
                </a:solidFill>
              </a:ln>
              <a:effectLst/>
            </c:spPr>
          </c:marker>
          <c:xVal>
            <c:numRef>
              <c:f>'G3 Reading'!$L$19:$L$28</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'G3 Reading'!$M$19:$M$28</c:f>
              <c:numCache>
                <c:formatCode>0%</c:formatCode>
                <c:ptCount val="10"/>
                <c:pt idx="0">
                  <c:v>0.75091201795973828</c:v>
                </c:pt>
                <c:pt idx="1">
                  <c:v>0.78299643281807374</c:v>
                </c:pt>
                <c:pt idx="2">
                  <c:v>0.77442515148649538</c:v>
                </c:pt>
                <c:pt idx="3">
                  <c:v>0.77369928815324962</c:v>
                </c:pt>
                <c:pt idx="4">
                  <c:v>0.78414409714674893</c:v>
                </c:pt>
                <c:pt idx="5">
                  <c:v>0.79902692950414811</c:v>
                </c:pt>
                <c:pt idx="6">
                  <c:v>0.7901492249069666</c:v>
                </c:pt>
                <c:pt idx="7">
                  <c:v>0.81412439906085787</c:v>
                </c:pt>
                <c:pt idx="8">
                  <c:v>0.81059096820754928</c:v>
                </c:pt>
                <c:pt idx="9">
                  <c:v>0.78513642715304843</c:v>
                </c:pt>
              </c:numCache>
            </c:numRef>
          </c:yVal>
          <c:smooth val="0"/>
          <c:extLst>
            <c:ext xmlns:c16="http://schemas.microsoft.com/office/drawing/2014/chart" uri="{C3380CC4-5D6E-409C-BE32-E72D297353CC}">
              <c16:uniqueId val="{00000002-2C4B-4806-8706-3083EE792FB5}"/>
            </c:ext>
          </c:extLst>
        </c:ser>
        <c:dLbls>
          <c:showLegendKey val="0"/>
          <c:showVal val="0"/>
          <c:showCatName val="0"/>
          <c:showSerName val="0"/>
          <c:showPercent val="0"/>
          <c:showBubbleSize val="0"/>
        </c:dLbls>
        <c:axId val="440857608"/>
        <c:axId val="492091864"/>
      </c:scatterChart>
      <c:valAx>
        <c:axId val="440857608"/>
        <c:scaling>
          <c:orientation val="minMax"/>
          <c:max val="2016"/>
          <c:min val="20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2091864"/>
        <c:crosses val="autoZero"/>
        <c:crossBetween val="midCat"/>
      </c:valAx>
      <c:valAx>
        <c:axId val="4920918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40857608"/>
        <c:crosses val="autoZero"/>
        <c:crossBetween val="midCat"/>
        <c:min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flat" cmpd="sng" algn="ctr">
              <a:noFill/>
              <a:prstDash val="sysDot"/>
              <a:round/>
            </a:ln>
            <a:effectLst/>
          </c:spPr>
          <c:marker>
            <c:symbol val="circle"/>
            <c:size val="1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trendline>
            <c:spPr>
              <a:ln w="34925" cap="rnd">
                <a:solidFill>
                  <a:schemeClr val="accent2">
                    <a:lumMod val="50000"/>
                  </a:schemeClr>
                </a:solidFill>
              </a:ln>
              <a:effectLst/>
            </c:spPr>
            <c:trendlineType val="linear"/>
            <c:dispRSqr val="1"/>
            <c:dispEq val="1"/>
            <c:trendlineLbl>
              <c:layout>
                <c:manualLayout>
                  <c:x val="-5.7435039370078739E-2"/>
                  <c:y val="0.13877624671916011"/>
                </c:manualLayout>
              </c:layout>
              <c:numFmt formatCode="General" sourceLinked="0"/>
              <c:spPr>
                <a:noFill/>
                <a:ln>
                  <a:noFill/>
                </a:ln>
                <a:effectLst/>
              </c:spPr>
              <c:txPr>
                <a:bodyPr rot="0" vert="horz"/>
                <a:lstStyle/>
                <a:p>
                  <a:pPr>
                    <a:defRPr/>
                  </a:pPr>
                  <a:endParaRPr lang="en-US"/>
                </a:p>
              </c:txPr>
            </c:trendlineLbl>
          </c:trendline>
          <c:xVal>
            <c:numRef>
              <c:f>'[Chart in Microsoft PowerPoint]3rd Grade (Scaled)'!$AD$20:$AD$26</c:f>
              <c:numCache>
                <c:formatCode>0.00%</c:formatCode>
                <c:ptCount val="7"/>
                <c:pt idx="0">
                  <c:v>0.85000000000000009</c:v>
                </c:pt>
                <c:pt idx="1">
                  <c:v>0.88300000000000001</c:v>
                </c:pt>
                <c:pt idx="2">
                  <c:v>0.82800000000000007</c:v>
                </c:pt>
                <c:pt idx="3">
                  <c:v>0.89999999999999991</c:v>
                </c:pt>
                <c:pt idx="4">
                  <c:v>0.89100000000000001</c:v>
                </c:pt>
                <c:pt idx="5">
                  <c:v>0.92300000000000004</c:v>
                </c:pt>
                <c:pt idx="6">
                  <c:v>0.93599999999999994</c:v>
                </c:pt>
              </c:numCache>
            </c:numRef>
          </c:xVal>
          <c:yVal>
            <c:numRef>
              <c:f>'[Chart in Microsoft PowerPoint]3rd Grade (Scaled)'!$AE$20:$AE$26</c:f>
              <c:numCache>
                <c:formatCode>0.00%</c:formatCode>
                <c:ptCount val="7"/>
                <c:pt idx="0">
                  <c:v>0.2390000000000001</c:v>
                </c:pt>
                <c:pt idx="1">
                  <c:v>0.21099999999999997</c:v>
                </c:pt>
                <c:pt idx="2">
                  <c:v>0.25100000000000011</c:v>
                </c:pt>
                <c:pt idx="3">
                  <c:v>0.20999999999999996</c:v>
                </c:pt>
                <c:pt idx="4">
                  <c:v>0.20900000000000007</c:v>
                </c:pt>
                <c:pt idx="5">
                  <c:v>0.16600000000000004</c:v>
                </c:pt>
                <c:pt idx="6">
                  <c:v>0.14300000000000002</c:v>
                </c:pt>
              </c:numCache>
            </c:numRef>
          </c:yVal>
          <c:smooth val="0"/>
          <c:extLst>
            <c:ext xmlns:c16="http://schemas.microsoft.com/office/drawing/2014/chart" uri="{C3380CC4-5D6E-409C-BE32-E72D297353CC}">
              <c16:uniqueId val="{00000000-D1EE-4D3F-8D99-C37BF5733A4C}"/>
            </c:ext>
          </c:extLst>
        </c:ser>
        <c:dLbls>
          <c:showLegendKey val="0"/>
          <c:showVal val="0"/>
          <c:showCatName val="0"/>
          <c:showSerName val="0"/>
          <c:showPercent val="0"/>
          <c:showBubbleSize val="0"/>
        </c:dLbls>
        <c:axId val="397527960"/>
        <c:axId val="397526648"/>
      </c:scatterChart>
      <c:valAx>
        <c:axId val="397527960"/>
        <c:scaling>
          <c:orientation val="minMax"/>
        </c:scaling>
        <c:delete val="0"/>
        <c:axPos val="b"/>
        <c:title>
          <c:tx>
            <c:rich>
              <a:bodyPr rot="0" vert="horz"/>
              <a:lstStyle/>
              <a:p>
                <a:pPr>
                  <a:defRPr/>
                </a:pPr>
                <a:r>
                  <a:rPr lang="en-US"/>
                  <a:t>Percent Not-ED found Proficinet or Above</a:t>
                </a:r>
              </a:p>
            </c:rich>
          </c:tx>
          <c:layout/>
          <c:overlay val="0"/>
          <c:spPr>
            <a:noFill/>
            <a:ln>
              <a:noFill/>
            </a:ln>
            <a:effectLst/>
          </c:spPr>
        </c:title>
        <c:numFmt formatCode="0%" sourceLinked="0"/>
        <c:majorTickMark val="out"/>
        <c:minorTickMark val="none"/>
        <c:tickLblPos val="nextTo"/>
        <c:spPr>
          <a:noFill/>
          <a:ln w="9525" cap="rnd">
            <a:solidFill>
              <a:schemeClr val="dk1">
                <a:lumMod val="20000"/>
                <a:lumOff val="80000"/>
              </a:schemeClr>
            </a:solidFill>
            <a:round/>
          </a:ln>
          <a:effectLst/>
        </c:spPr>
        <c:txPr>
          <a:bodyPr rot="-60000000" vert="horz"/>
          <a:lstStyle/>
          <a:p>
            <a:pPr>
              <a:defRPr/>
            </a:pPr>
            <a:endParaRPr lang="en-US"/>
          </a:p>
        </c:txPr>
        <c:crossAx val="397526648"/>
        <c:crosses val="autoZero"/>
        <c:crossBetween val="midCat"/>
      </c:valAx>
      <c:valAx>
        <c:axId val="397526648"/>
        <c:scaling>
          <c:orientation val="minMax"/>
        </c:scaling>
        <c:delete val="0"/>
        <c:axPos val="l"/>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title>
          <c:tx>
            <c:rich>
              <a:bodyPr rot="-5400000" vert="horz"/>
              <a:lstStyle/>
              <a:p>
                <a:pPr>
                  <a:defRPr/>
                </a:pPr>
                <a:r>
                  <a:rPr lang="en-US"/>
                  <a:t>GAP</a:t>
                </a:r>
              </a:p>
            </c:rich>
          </c:tx>
          <c:layout/>
          <c:overlay val="0"/>
          <c:spPr>
            <a:noFill/>
            <a:ln>
              <a:noFill/>
            </a:ln>
            <a:effectLst/>
          </c:spPr>
        </c:title>
        <c:numFmt formatCode="0%" sourceLinked="0"/>
        <c:majorTickMark val="out"/>
        <c:minorTickMark val="none"/>
        <c:tickLblPos val="nextTo"/>
        <c:spPr>
          <a:noFill/>
          <a:ln w="9525" cap="rnd">
            <a:solidFill>
              <a:schemeClr val="dk1">
                <a:lumMod val="25000"/>
                <a:lumOff val="75000"/>
              </a:schemeClr>
            </a:solidFill>
            <a:round/>
          </a:ln>
          <a:effectLst/>
        </c:spPr>
        <c:txPr>
          <a:bodyPr rot="-60000000" vert="horz"/>
          <a:lstStyle/>
          <a:p>
            <a:pPr>
              <a:defRPr/>
            </a:pPr>
            <a:endParaRPr lang="en-US"/>
          </a:p>
        </c:txPr>
        <c:crossAx val="397527960"/>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rich>
      </c:tx>
      <c:layout/>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246357792232496E-2"/>
          <c:y val="6.5005537378511474E-2"/>
          <c:w val="0.87308456008216362"/>
          <c:h val="0.70126900250080859"/>
        </c:manualLayout>
      </c:layout>
      <c:scatterChart>
        <c:scatterStyle val="lineMarker"/>
        <c:varyColors val="0"/>
        <c:ser>
          <c:idx val="0"/>
          <c:order val="0"/>
          <c:tx>
            <c:v>Economic disadvantage</c:v>
          </c:tx>
          <c:spPr>
            <a:ln w="34925" cap="rnd">
              <a:solidFill>
                <a:srgbClr val="FF0000"/>
              </a:solidFill>
              <a:round/>
            </a:ln>
            <a:effectLst/>
          </c:spPr>
          <c:marker>
            <c:symbol val="circle"/>
            <c:size val="5"/>
            <c:spPr>
              <a:solidFill>
                <a:schemeClr val="accent1"/>
              </a:solidFill>
              <a:ln w="9525">
                <a:solidFill>
                  <a:schemeClr val="accent1"/>
                </a:solidFill>
              </a:ln>
              <a:effectLst/>
            </c:spPr>
          </c:marker>
          <c:xVal>
            <c:numRef>
              <c:f>'G3 R Graphics'!$C$20:$C$29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'G3 R Graphics'!$D$20:$D$29</c:f>
              <c:numCache>
                <c:formatCode>0.00%</c:formatCode>
                <c:ptCount val="10"/>
                <c:pt idx="0">
                  <c:v>0.61099999999999999</c:v>
                </c:pt>
                <c:pt idx="1">
                  <c:v>0.65500000000000003</c:v>
                </c:pt>
                <c:pt idx="2">
                  <c:v>0.65300000000000002</c:v>
                </c:pt>
                <c:pt idx="3">
                  <c:v>0.65100000000000002</c:v>
                </c:pt>
                <c:pt idx="4">
                  <c:v>0.66799999999999993</c:v>
                </c:pt>
                <c:pt idx="5">
                  <c:v>0.69500000000000006</c:v>
                </c:pt>
                <c:pt idx="6">
                  <c:v>0.68500000000000005</c:v>
                </c:pt>
                <c:pt idx="7">
                  <c:v>0.72</c:v>
                </c:pt>
                <c:pt idx="8">
                  <c:v>0.71499999999999986</c:v>
                </c:pt>
                <c:pt idx="9">
                  <c:v>0.68199999999999994</c:v>
                </c:pt>
              </c:numCache>
            </c:numRef>
          </c:yVal>
          <c:smooth val="0"/>
          <c:extLst>
            <c:ext xmlns:c16="http://schemas.microsoft.com/office/drawing/2014/chart" uri="{C3380CC4-5D6E-409C-BE32-E72D297353CC}">
              <c16:uniqueId val="{00000000-254D-4F86-BFFE-CDF5D6AE6604}"/>
            </c:ext>
          </c:extLst>
        </c:ser>
        <c:ser>
          <c:idx val="1"/>
          <c:order val="1"/>
          <c:tx>
            <c:v>Not classed as ED</c:v>
          </c:tx>
          <c:spPr>
            <a:ln w="44450" cap="rnd">
              <a:solidFill>
                <a:srgbClr val="00B050"/>
              </a:solidFill>
              <a:round/>
            </a:ln>
            <a:effectLst/>
          </c:spPr>
          <c:marker>
            <c:symbol val="circle"/>
            <c:size val="5"/>
            <c:spPr>
              <a:solidFill>
                <a:schemeClr val="accent2"/>
              </a:solidFill>
              <a:ln w="9525">
                <a:solidFill>
                  <a:schemeClr val="accent2"/>
                </a:solidFill>
              </a:ln>
              <a:effectLst/>
            </c:spPr>
          </c:marker>
          <c:xVal>
            <c:numRef>
              <c:f>'G3 R Graphics'!$C$20:$C$29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'G3 R Graphics'!$E$20:$E$29</c:f>
              <c:numCache>
                <c:formatCode>0.00%</c:formatCode>
                <c:ptCount val="10"/>
                <c:pt idx="0">
                  <c:v>0.85000000000000009</c:v>
                </c:pt>
                <c:pt idx="1">
                  <c:v>0.87200000000000011</c:v>
                </c:pt>
                <c:pt idx="2">
                  <c:v>0.8670000000000001</c:v>
                </c:pt>
                <c:pt idx="3">
                  <c:v>0.877</c:v>
                </c:pt>
                <c:pt idx="4">
                  <c:v>0.89300000000000002</c:v>
                </c:pt>
                <c:pt idx="5">
                  <c:v>0.90300000000000002</c:v>
                </c:pt>
                <c:pt idx="6">
                  <c:v>0.90200000000000002</c:v>
                </c:pt>
                <c:pt idx="7">
                  <c:v>0.91600000000000004</c:v>
                </c:pt>
                <c:pt idx="8">
                  <c:v>0.91999999999999993</c:v>
                </c:pt>
                <c:pt idx="9">
                  <c:v>0.90899999999999992</c:v>
                </c:pt>
              </c:numCache>
            </c:numRef>
          </c:yVal>
          <c:smooth val="0"/>
          <c:extLst>
            <c:ext xmlns:c16="http://schemas.microsoft.com/office/drawing/2014/chart" uri="{C3380CC4-5D6E-409C-BE32-E72D297353CC}">
              <c16:uniqueId val="{00000001-254D-4F86-BFFE-CDF5D6AE6604}"/>
            </c:ext>
          </c:extLst>
        </c:ser>
        <c:dLbls>
          <c:showLegendKey val="0"/>
          <c:showVal val="0"/>
          <c:showCatName val="0"/>
          <c:showSerName val="0"/>
          <c:showPercent val="0"/>
          <c:showBubbleSize val="0"/>
        </c:dLbls>
        <c:axId val="440857608"/>
        <c:axId val="492091864"/>
      </c:scatterChart>
      <c:valAx>
        <c:axId val="440857608"/>
        <c:scaling>
          <c:orientation val="minMax"/>
          <c:max val="2016"/>
          <c:min val="20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92091864"/>
        <c:crosses val="autoZero"/>
        <c:crossBetween val="midCat"/>
      </c:valAx>
      <c:valAx>
        <c:axId val="49209186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40857608"/>
        <c:crosses val="autoZero"/>
        <c:crossBetween val="midCat"/>
        <c:min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smtClean="0"/>
              <a:t>Estimate of the size of gap in G3 Reading</a:t>
            </a:r>
            <a:endParaRPr lang="en-US" sz="36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34925" cap="rnd">
              <a:solidFill>
                <a:srgbClr val="7030A0"/>
              </a:solidFill>
              <a:round/>
            </a:ln>
            <a:effectLst/>
          </c:spPr>
          <c:marker>
            <c:symbol val="circle"/>
            <c:size val="5"/>
            <c:spPr>
              <a:solidFill>
                <a:schemeClr val="accent1"/>
              </a:solidFill>
              <a:ln w="9525">
                <a:solidFill>
                  <a:schemeClr val="accent1"/>
                </a:solidFill>
              </a:ln>
              <a:effectLst/>
            </c:spPr>
          </c:marker>
          <c:xVal>
            <c:numRef>
              <c:f>'[Chart in Microsoft PowerPoint]3rd Grade (Scaled)'!$C$20:$C$29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'[Chart in Microsoft PowerPoint]3rd Grade (Scaled)'!$F$20:$F$29</c:f>
              <c:numCache>
                <c:formatCode>0.00%</c:formatCode>
                <c:ptCount val="10"/>
                <c:pt idx="0">
                  <c:v>0.2390000000000001</c:v>
                </c:pt>
                <c:pt idx="1">
                  <c:v>0.21700000000000008</c:v>
                </c:pt>
                <c:pt idx="2">
                  <c:v>0.21400000000000008</c:v>
                </c:pt>
                <c:pt idx="3">
                  <c:v>0.22599999999999998</c:v>
                </c:pt>
                <c:pt idx="4">
                  <c:v>0.22500000000000009</c:v>
                </c:pt>
                <c:pt idx="5">
                  <c:v>0.20799999999999996</c:v>
                </c:pt>
                <c:pt idx="6">
                  <c:v>0.21699999999999997</c:v>
                </c:pt>
                <c:pt idx="7">
                  <c:v>0.19600000000000006</c:v>
                </c:pt>
                <c:pt idx="8">
                  <c:v>0.20500000000000007</c:v>
                </c:pt>
                <c:pt idx="9">
                  <c:v>0.22699999999999998</c:v>
                </c:pt>
              </c:numCache>
            </c:numRef>
          </c:yVal>
          <c:smooth val="0"/>
          <c:extLst>
            <c:ext xmlns:c16="http://schemas.microsoft.com/office/drawing/2014/chart" uri="{C3380CC4-5D6E-409C-BE32-E72D297353CC}">
              <c16:uniqueId val="{00000000-ED87-49B7-BBB3-CB8B576E5988}"/>
            </c:ext>
          </c:extLst>
        </c:ser>
        <c:dLbls>
          <c:showLegendKey val="0"/>
          <c:showVal val="0"/>
          <c:showCatName val="0"/>
          <c:showSerName val="0"/>
          <c:showPercent val="0"/>
          <c:showBubbleSize val="0"/>
        </c:dLbls>
        <c:axId val="478954592"/>
        <c:axId val="478955576"/>
      </c:scatterChart>
      <c:valAx>
        <c:axId val="478954592"/>
        <c:scaling>
          <c:orientation val="minMax"/>
          <c:max val="2016"/>
          <c:min val="20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78955576"/>
        <c:crosses val="autoZero"/>
        <c:crossBetween val="midCat"/>
      </c:valAx>
      <c:valAx>
        <c:axId val="4789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478954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Economically disadvataged</c:v>
          </c:tx>
          <c:spPr>
            <a:ln w="34925" cap="rnd">
              <a:solidFill>
                <a:srgbClr val="FF0000"/>
              </a:solidFill>
              <a:round/>
            </a:ln>
            <a:effectLst/>
          </c:spPr>
          <c:marker>
            <c:symbol val="circle"/>
            <c:size val="5"/>
            <c:spPr>
              <a:solidFill>
                <a:schemeClr val="accent1"/>
              </a:solidFill>
              <a:ln w="9525">
                <a:solidFill>
                  <a:schemeClr val="accent1"/>
                </a:solidFill>
              </a:ln>
              <a:effectLst/>
            </c:spPr>
          </c:marker>
          <c:xVal>
            <c:numRef>
              <c:f>'3rd Grade (Scaled)'!$C$20:$C$29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'3rd Grade (Scaled)'!$G$20:$G$29</c:f>
              <c:numCache>
                <c:formatCode>General</c:formatCode>
                <c:ptCount val="10"/>
                <c:pt idx="0">
                  <c:v>56029</c:v>
                </c:pt>
                <c:pt idx="1">
                  <c:v>57002</c:v>
                </c:pt>
                <c:pt idx="2">
                  <c:v>59482</c:v>
                </c:pt>
                <c:pt idx="3">
                  <c:v>63170</c:v>
                </c:pt>
                <c:pt idx="4">
                  <c:v>69161</c:v>
                </c:pt>
                <c:pt idx="5">
                  <c:v>67751</c:v>
                </c:pt>
                <c:pt idx="6">
                  <c:v>69161</c:v>
                </c:pt>
                <c:pt idx="7">
                  <c:v>69714</c:v>
                </c:pt>
                <c:pt idx="8">
                  <c:v>70800</c:v>
                </c:pt>
                <c:pt idx="9">
                  <c:v>74820</c:v>
                </c:pt>
              </c:numCache>
            </c:numRef>
          </c:yVal>
          <c:smooth val="0"/>
          <c:extLst>
            <c:ext xmlns:c16="http://schemas.microsoft.com/office/drawing/2014/chart" uri="{C3380CC4-5D6E-409C-BE32-E72D297353CC}">
              <c16:uniqueId val="{00000000-5AA5-4F9F-BF21-7494226EFC00}"/>
            </c:ext>
          </c:extLst>
        </c:ser>
        <c:ser>
          <c:idx val="1"/>
          <c:order val="1"/>
          <c:tx>
            <c:v>Not-ED</c:v>
          </c:tx>
          <c:spPr>
            <a:ln w="34925" cap="rnd">
              <a:solidFill>
                <a:srgbClr val="00B050"/>
              </a:solidFill>
              <a:round/>
            </a:ln>
            <a:effectLst/>
          </c:spPr>
          <c:marker>
            <c:symbol val="circle"/>
            <c:size val="5"/>
            <c:spPr>
              <a:solidFill>
                <a:schemeClr val="accent2"/>
              </a:solidFill>
              <a:ln w="9525">
                <a:solidFill>
                  <a:schemeClr val="accent2"/>
                </a:solidFill>
              </a:ln>
              <a:effectLst/>
            </c:spPr>
          </c:marker>
          <c:xVal>
            <c:numRef>
              <c:f>'3rd Grade (Scaled)'!$C$20:$C$29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'3rd Grade (Scaled)'!$H$20:$H$29</c:f>
              <c:numCache>
                <c:formatCode>General</c:formatCode>
                <c:ptCount val="10"/>
                <c:pt idx="0">
                  <c:v>79385</c:v>
                </c:pt>
                <c:pt idx="1">
                  <c:v>80922</c:v>
                </c:pt>
                <c:pt idx="2">
                  <c:v>77989</c:v>
                </c:pt>
                <c:pt idx="3">
                  <c:v>75062</c:v>
                </c:pt>
                <c:pt idx="4">
                  <c:v>71021</c:v>
                </c:pt>
                <c:pt idx="5">
                  <c:v>67491</c:v>
                </c:pt>
                <c:pt idx="6">
                  <c:v>65468</c:v>
                </c:pt>
                <c:pt idx="7">
                  <c:v>64602</c:v>
                </c:pt>
                <c:pt idx="8">
                  <c:v>62244</c:v>
                </c:pt>
                <c:pt idx="9">
                  <c:v>61223</c:v>
                </c:pt>
              </c:numCache>
            </c:numRef>
          </c:yVal>
          <c:smooth val="0"/>
          <c:extLst>
            <c:ext xmlns:c16="http://schemas.microsoft.com/office/drawing/2014/chart" uri="{C3380CC4-5D6E-409C-BE32-E72D297353CC}">
              <c16:uniqueId val="{00000001-5AA5-4F9F-BF21-7494226EFC00}"/>
            </c:ext>
          </c:extLst>
        </c:ser>
        <c:dLbls>
          <c:showLegendKey val="0"/>
          <c:showVal val="0"/>
          <c:showCatName val="0"/>
          <c:showSerName val="0"/>
          <c:showPercent val="0"/>
          <c:showBubbleSize val="0"/>
        </c:dLbls>
        <c:axId val="448629288"/>
        <c:axId val="448629616"/>
      </c:scatterChart>
      <c:valAx>
        <c:axId val="448629288"/>
        <c:scaling>
          <c:orientation val="minMax"/>
          <c:min val="20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48629616"/>
        <c:crosses val="autoZero"/>
        <c:crossBetween val="midCat"/>
      </c:valAx>
      <c:valAx>
        <c:axId val="44862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86292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4925" cap="rnd">
              <a:solidFill>
                <a:srgbClr val="7030A0"/>
              </a:solidFill>
              <a:round/>
            </a:ln>
            <a:effectLst/>
          </c:spPr>
          <c:marker>
            <c:symbol val="circle"/>
            <c:size val="5"/>
            <c:spPr>
              <a:solidFill>
                <a:srgbClr val="FF0000"/>
              </a:solidFill>
              <a:ln w="9525">
                <a:solidFill>
                  <a:schemeClr val="accent1"/>
                </a:solidFill>
              </a:ln>
              <a:effectLst/>
            </c:spPr>
          </c:marker>
          <c:xVal>
            <c:numRef>
              <c:f>'3rd Grade (Scaled)'!$C$20:$C$29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'3rd Grade (Scaled)'!$A$20:$A$29</c:f>
              <c:numCache>
                <c:formatCode>General</c:formatCode>
                <c:ptCount val="10"/>
                <c:pt idx="0">
                  <c:v>0</c:v>
                </c:pt>
                <c:pt idx="1">
                  <c:v>-1.1484552586479291E-3</c:v>
                </c:pt>
                <c:pt idx="2">
                  <c:v>4.5743482175343742E-2</c:v>
                </c:pt>
                <c:pt idx="3">
                  <c:v>0.10446760180085035</c:v>
                </c:pt>
                <c:pt idx="4">
                  <c:v>0.19239379644879517</c:v>
                </c:pt>
                <c:pt idx="5">
                  <c:v>0.21075095634857766</c:v>
                </c:pt>
                <c:pt idx="6">
                  <c:v>0.24157608816662823</c:v>
                </c:pt>
                <c:pt idx="7">
                  <c:v>0.25441993728799916</c:v>
                </c:pt>
                <c:pt idx="8">
                  <c:v>0.28614122720014246</c:v>
                </c:pt>
                <c:pt idx="9">
                  <c:v>0.32920571268297194</c:v>
                </c:pt>
              </c:numCache>
            </c:numRef>
          </c:yVal>
          <c:smooth val="0"/>
          <c:extLst>
            <c:ext xmlns:c16="http://schemas.microsoft.com/office/drawing/2014/chart" uri="{C3380CC4-5D6E-409C-BE32-E72D297353CC}">
              <c16:uniqueId val="{00000000-6E60-4E84-98F6-67890A05DB8A}"/>
            </c:ext>
          </c:extLst>
        </c:ser>
        <c:dLbls>
          <c:showLegendKey val="0"/>
          <c:showVal val="0"/>
          <c:showCatName val="0"/>
          <c:showSerName val="0"/>
          <c:showPercent val="0"/>
          <c:showBubbleSize val="0"/>
        </c:dLbls>
        <c:axId val="404341368"/>
        <c:axId val="404342024"/>
      </c:scatterChart>
      <c:valAx>
        <c:axId val="404341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04342024"/>
        <c:crosses val="autoZero"/>
        <c:crossBetween val="midCat"/>
      </c:valAx>
      <c:valAx>
        <c:axId val="404342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043413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Economically disadvantage</c:v>
          </c:tx>
          <c:spPr>
            <a:ln w="34925" cap="rnd">
              <a:solidFill>
                <a:srgbClr val="FF0000"/>
              </a:solidFill>
              <a:round/>
            </a:ln>
            <a:effectLst/>
          </c:spPr>
          <c:marker>
            <c:symbol val="circle"/>
            <c:size val="5"/>
            <c:spPr>
              <a:solidFill>
                <a:schemeClr val="accent1"/>
              </a:solidFill>
              <a:ln w="9525">
                <a:solidFill>
                  <a:schemeClr val="accent1"/>
                </a:solidFill>
              </a:ln>
              <a:effectLst/>
            </c:spPr>
          </c:marker>
          <c:xVal>
            <c:numRef>
              <c:f>'3rd Grade (Scaled)'!$AB$48:$AB$54</c:f>
              <c:numCache>
                <c:formatCode>General</c:formatCode>
                <c:ptCount val="7"/>
                <c:pt idx="0">
                  <c:v>3</c:v>
                </c:pt>
                <c:pt idx="1">
                  <c:v>4</c:v>
                </c:pt>
                <c:pt idx="2">
                  <c:v>5</c:v>
                </c:pt>
                <c:pt idx="3">
                  <c:v>6</c:v>
                </c:pt>
                <c:pt idx="4">
                  <c:v>7</c:v>
                </c:pt>
                <c:pt idx="5">
                  <c:v>8</c:v>
                </c:pt>
                <c:pt idx="6">
                  <c:v>10</c:v>
                </c:pt>
              </c:numCache>
            </c:numRef>
          </c:xVal>
          <c:yVal>
            <c:numRef>
              <c:f>'3rd Grade (Scaled)'!$AC$48:$AC$54</c:f>
              <c:numCache>
                <c:formatCode>General</c:formatCode>
                <c:ptCount val="7"/>
                <c:pt idx="0">
                  <c:v>56029</c:v>
                </c:pt>
                <c:pt idx="1">
                  <c:v>51439</c:v>
                </c:pt>
                <c:pt idx="2">
                  <c:v>53068</c:v>
                </c:pt>
                <c:pt idx="3">
                  <c:v>54700</c:v>
                </c:pt>
                <c:pt idx="4">
                  <c:v>56942</c:v>
                </c:pt>
                <c:pt idx="5">
                  <c:v>57147</c:v>
                </c:pt>
                <c:pt idx="6">
                  <c:v>56418</c:v>
                </c:pt>
              </c:numCache>
            </c:numRef>
          </c:yVal>
          <c:smooth val="0"/>
          <c:extLst>
            <c:ext xmlns:c16="http://schemas.microsoft.com/office/drawing/2014/chart" uri="{C3380CC4-5D6E-409C-BE32-E72D297353CC}">
              <c16:uniqueId val="{00000000-2D14-4C1D-9910-07072D71B47B}"/>
            </c:ext>
          </c:extLst>
        </c:ser>
        <c:ser>
          <c:idx val="1"/>
          <c:order val="1"/>
          <c:tx>
            <c:v>Not ED</c:v>
          </c:tx>
          <c:spPr>
            <a:ln w="34925" cap="rnd">
              <a:solidFill>
                <a:srgbClr val="00B050"/>
              </a:solidFill>
              <a:round/>
            </a:ln>
            <a:effectLst/>
          </c:spPr>
          <c:marker>
            <c:symbol val="circle"/>
            <c:size val="5"/>
            <c:spPr>
              <a:solidFill>
                <a:schemeClr val="accent2"/>
              </a:solidFill>
              <a:ln w="9525">
                <a:solidFill>
                  <a:schemeClr val="accent2"/>
                </a:solidFill>
              </a:ln>
              <a:effectLst/>
            </c:spPr>
          </c:marker>
          <c:xVal>
            <c:numRef>
              <c:f>'3rd Grade (Scaled)'!$AB$48:$AB$54</c:f>
              <c:numCache>
                <c:formatCode>General</c:formatCode>
                <c:ptCount val="7"/>
                <c:pt idx="0">
                  <c:v>3</c:v>
                </c:pt>
                <c:pt idx="1">
                  <c:v>4</c:v>
                </c:pt>
                <c:pt idx="2">
                  <c:v>5</c:v>
                </c:pt>
                <c:pt idx="3">
                  <c:v>6</c:v>
                </c:pt>
                <c:pt idx="4">
                  <c:v>7</c:v>
                </c:pt>
                <c:pt idx="5">
                  <c:v>8</c:v>
                </c:pt>
                <c:pt idx="6">
                  <c:v>10</c:v>
                </c:pt>
              </c:numCache>
            </c:numRef>
          </c:xVal>
          <c:yVal>
            <c:numRef>
              <c:f>'3rd Grade (Scaled)'!$AD$48:$AD$54</c:f>
              <c:numCache>
                <c:formatCode>General</c:formatCode>
                <c:ptCount val="7"/>
                <c:pt idx="0">
                  <c:v>79385</c:v>
                </c:pt>
                <c:pt idx="1">
                  <c:v>79171</c:v>
                </c:pt>
                <c:pt idx="2">
                  <c:v>77745</c:v>
                </c:pt>
                <c:pt idx="3">
                  <c:v>77144</c:v>
                </c:pt>
                <c:pt idx="4">
                  <c:v>76003</c:v>
                </c:pt>
                <c:pt idx="5">
                  <c:v>75215</c:v>
                </c:pt>
                <c:pt idx="6">
                  <c:v>77288</c:v>
                </c:pt>
              </c:numCache>
            </c:numRef>
          </c:yVal>
          <c:smooth val="0"/>
          <c:extLst>
            <c:ext xmlns:c16="http://schemas.microsoft.com/office/drawing/2014/chart" uri="{C3380CC4-5D6E-409C-BE32-E72D297353CC}">
              <c16:uniqueId val="{00000001-2D14-4C1D-9910-07072D71B47B}"/>
            </c:ext>
          </c:extLst>
        </c:ser>
        <c:dLbls>
          <c:showLegendKey val="0"/>
          <c:showVal val="0"/>
          <c:showCatName val="0"/>
          <c:showSerName val="0"/>
          <c:showPercent val="0"/>
          <c:showBubbleSize val="0"/>
        </c:dLbls>
        <c:axId val="397103712"/>
        <c:axId val="397104368"/>
      </c:scatterChart>
      <c:valAx>
        <c:axId val="397103712"/>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Grade</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7104368"/>
        <c:crosses val="autoZero"/>
        <c:crossBetween val="midCat"/>
      </c:valAx>
      <c:valAx>
        <c:axId val="397104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9710371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Economically disadvataged</c:v>
          </c:tx>
          <c:spPr>
            <a:ln w="34925" cap="rnd">
              <a:solidFill>
                <a:srgbClr val="FF0000"/>
              </a:solidFill>
              <a:round/>
            </a:ln>
            <a:effectLst/>
          </c:spPr>
          <c:marker>
            <c:symbol val="circle"/>
            <c:size val="5"/>
            <c:spPr>
              <a:solidFill>
                <a:schemeClr val="accent1"/>
              </a:solidFill>
              <a:ln w="9525">
                <a:solidFill>
                  <a:schemeClr val="accent1"/>
                </a:solidFill>
              </a:ln>
              <a:effectLst/>
            </c:spPr>
          </c:marker>
          <c:xVal>
            <c:numRef>
              <c:f>'3rd Grade (Scaled)'!$C$20:$C$29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'3rd Grade (Scaled)'!$G$20:$G$29</c:f>
              <c:numCache>
                <c:formatCode>General</c:formatCode>
                <c:ptCount val="10"/>
                <c:pt idx="0">
                  <c:v>56029</c:v>
                </c:pt>
                <c:pt idx="1">
                  <c:v>57002</c:v>
                </c:pt>
                <c:pt idx="2">
                  <c:v>59482</c:v>
                </c:pt>
                <c:pt idx="3">
                  <c:v>63170</c:v>
                </c:pt>
                <c:pt idx="4">
                  <c:v>69161</c:v>
                </c:pt>
                <c:pt idx="5">
                  <c:v>67751</c:v>
                </c:pt>
                <c:pt idx="6">
                  <c:v>69161</c:v>
                </c:pt>
                <c:pt idx="7">
                  <c:v>69714</c:v>
                </c:pt>
                <c:pt idx="8">
                  <c:v>70800</c:v>
                </c:pt>
                <c:pt idx="9">
                  <c:v>74820</c:v>
                </c:pt>
              </c:numCache>
            </c:numRef>
          </c:yVal>
          <c:smooth val="0"/>
          <c:extLst>
            <c:ext xmlns:c16="http://schemas.microsoft.com/office/drawing/2014/chart" uri="{C3380CC4-5D6E-409C-BE32-E72D297353CC}">
              <c16:uniqueId val="{00000000-5AA5-4F9F-BF21-7494226EFC00}"/>
            </c:ext>
          </c:extLst>
        </c:ser>
        <c:ser>
          <c:idx val="1"/>
          <c:order val="1"/>
          <c:tx>
            <c:v>Not-ED</c:v>
          </c:tx>
          <c:spPr>
            <a:ln w="34925" cap="rnd">
              <a:solidFill>
                <a:srgbClr val="00B050"/>
              </a:solidFill>
              <a:round/>
            </a:ln>
            <a:effectLst/>
          </c:spPr>
          <c:marker>
            <c:symbol val="circle"/>
            <c:size val="5"/>
            <c:spPr>
              <a:solidFill>
                <a:schemeClr val="accent2"/>
              </a:solidFill>
              <a:ln w="9525">
                <a:solidFill>
                  <a:schemeClr val="accent2"/>
                </a:solidFill>
              </a:ln>
              <a:effectLst/>
            </c:spPr>
          </c:marker>
          <c:xVal>
            <c:numRef>
              <c:f>'3rd Grade (Scaled)'!$C$20:$C$29</c:f>
              <c:numCache>
                <c:formatCode>General</c:formatCode>
                <c:ptCount val="10"/>
                <c:pt idx="0">
                  <c:v>2006</c:v>
                </c:pt>
                <c:pt idx="1">
                  <c:v>2007</c:v>
                </c:pt>
                <c:pt idx="2">
                  <c:v>2008</c:v>
                </c:pt>
                <c:pt idx="3">
                  <c:v>2009</c:v>
                </c:pt>
                <c:pt idx="4">
                  <c:v>2010</c:v>
                </c:pt>
                <c:pt idx="5">
                  <c:v>2011</c:v>
                </c:pt>
                <c:pt idx="6">
                  <c:v>2012</c:v>
                </c:pt>
                <c:pt idx="7">
                  <c:v>2013</c:v>
                </c:pt>
                <c:pt idx="8">
                  <c:v>2014</c:v>
                </c:pt>
                <c:pt idx="9">
                  <c:v>2015</c:v>
                </c:pt>
              </c:numCache>
            </c:numRef>
          </c:xVal>
          <c:yVal>
            <c:numRef>
              <c:f>'3rd Grade (Scaled)'!$H$20:$H$29</c:f>
              <c:numCache>
                <c:formatCode>General</c:formatCode>
                <c:ptCount val="10"/>
                <c:pt idx="0">
                  <c:v>79385</c:v>
                </c:pt>
                <c:pt idx="1">
                  <c:v>80922</c:v>
                </c:pt>
                <c:pt idx="2">
                  <c:v>77989</c:v>
                </c:pt>
                <c:pt idx="3">
                  <c:v>75062</c:v>
                </c:pt>
                <c:pt idx="4">
                  <c:v>71021</c:v>
                </c:pt>
                <c:pt idx="5">
                  <c:v>67491</c:v>
                </c:pt>
                <c:pt idx="6">
                  <c:v>65468</c:v>
                </c:pt>
                <c:pt idx="7">
                  <c:v>64602</c:v>
                </c:pt>
                <c:pt idx="8">
                  <c:v>62244</c:v>
                </c:pt>
                <c:pt idx="9">
                  <c:v>61223</c:v>
                </c:pt>
              </c:numCache>
            </c:numRef>
          </c:yVal>
          <c:smooth val="0"/>
          <c:extLst>
            <c:ext xmlns:c16="http://schemas.microsoft.com/office/drawing/2014/chart" uri="{C3380CC4-5D6E-409C-BE32-E72D297353CC}">
              <c16:uniqueId val="{00000001-5AA5-4F9F-BF21-7494226EFC00}"/>
            </c:ext>
          </c:extLst>
        </c:ser>
        <c:dLbls>
          <c:showLegendKey val="0"/>
          <c:showVal val="0"/>
          <c:showCatName val="0"/>
          <c:showSerName val="0"/>
          <c:showPercent val="0"/>
          <c:showBubbleSize val="0"/>
        </c:dLbls>
        <c:axId val="448629288"/>
        <c:axId val="448629616"/>
      </c:scatterChart>
      <c:valAx>
        <c:axId val="448629288"/>
        <c:scaling>
          <c:orientation val="minMax"/>
          <c:min val="200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448629616"/>
        <c:crosses val="autoZero"/>
        <c:crossBetween val="midCat"/>
      </c:valAx>
      <c:valAx>
        <c:axId val="448629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4862928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46357792232496E-2"/>
          <c:y val="4.8065587471957064E-2"/>
          <c:w val="0.89022832743733116"/>
          <c:h val="0.68322614701095319"/>
        </c:manualLayout>
      </c:layout>
      <c:scatterChart>
        <c:scatterStyle val="lineMarker"/>
        <c:varyColors val="0"/>
        <c:ser>
          <c:idx val="0"/>
          <c:order val="0"/>
          <c:tx>
            <c:v>Economically Disadvantaged</c:v>
          </c:tx>
          <c:spPr>
            <a:ln w="34925" cap="rnd">
              <a:solidFill>
                <a:srgbClr val="FF0000"/>
              </a:solidFill>
              <a:round/>
            </a:ln>
            <a:effectLst/>
          </c:spPr>
          <c:marker>
            <c:symbol val="circle"/>
            <c:size val="5"/>
            <c:spPr>
              <a:solidFill>
                <a:schemeClr val="accent1"/>
              </a:solidFill>
              <a:ln w="9525">
                <a:solidFill>
                  <a:schemeClr val="accent1"/>
                </a:solidFill>
              </a:ln>
              <a:effectLst/>
            </c:spPr>
          </c:marker>
          <c:xVal>
            <c:numRef>
              <c:f>'[Chart in Microsoft PowerPoint]3rd Grade (Scaled)'!$AB$20:$AB$26</c:f>
              <c:numCache>
                <c:formatCode>General</c:formatCode>
                <c:ptCount val="7"/>
                <c:pt idx="0">
                  <c:v>3</c:v>
                </c:pt>
                <c:pt idx="1">
                  <c:v>4</c:v>
                </c:pt>
                <c:pt idx="2">
                  <c:v>5</c:v>
                </c:pt>
                <c:pt idx="3">
                  <c:v>6</c:v>
                </c:pt>
                <c:pt idx="4">
                  <c:v>7</c:v>
                </c:pt>
                <c:pt idx="5">
                  <c:v>8</c:v>
                </c:pt>
                <c:pt idx="6">
                  <c:v>10</c:v>
                </c:pt>
              </c:numCache>
            </c:numRef>
          </c:xVal>
          <c:yVal>
            <c:numRef>
              <c:f>'[Chart in Microsoft PowerPoint]3rd Grade (Scaled)'!$AC$20:$AC$26</c:f>
              <c:numCache>
                <c:formatCode>0.00%</c:formatCode>
                <c:ptCount val="7"/>
                <c:pt idx="0">
                  <c:v>0.61099999999999999</c:v>
                </c:pt>
                <c:pt idx="1">
                  <c:v>0.67200000000000004</c:v>
                </c:pt>
                <c:pt idx="2">
                  <c:v>0.57699999999999996</c:v>
                </c:pt>
                <c:pt idx="3">
                  <c:v>0.69</c:v>
                </c:pt>
                <c:pt idx="4">
                  <c:v>0.68199999999999994</c:v>
                </c:pt>
                <c:pt idx="5">
                  <c:v>0.75700000000000001</c:v>
                </c:pt>
                <c:pt idx="6">
                  <c:v>0.79299999999999993</c:v>
                </c:pt>
              </c:numCache>
            </c:numRef>
          </c:yVal>
          <c:smooth val="0"/>
          <c:extLst>
            <c:ext xmlns:c16="http://schemas.microsoft.com/office/drawing/2014/chart" uri="{C3380CC4-5D6E-409C-BE32-E72D297353CC}">
              <c16:uniqueId val="{00000000-67C0-4354-9E49-462C0D3103AB}"/>
            </c:ext>
          </c:extLst>
        </c:ser>
        <c:ser>
          <c:idx val="1"/>
          <c:order val="1"/>
          <c:tx>
            <c:v>Not ED</c:v>
          </c:tx>
          <c:spPr>
            <a:ln w="34925" cap="rnd">
              <a:solidFill>
                <a:srgbClr val="00B050"/>
              </a:solidFill>
              <a:round/>
            </a:ln>
            <a:effectLst/>
          </c:spPr>
          <c:marker>
            <c:symbol val="circle"/>
            <c:size val="5"/>
            <c:spPr>
              <a:solidFill>
                <a:schemeClr val="accent2"/>
              </a:solidFill>
              <a:ln w="9525">
                <a:solidFill>
                  <a:schemeClr val="accent2"/>
                </a:solidFill>
              </a:ln>
              <a:effectLst/>
            </c:spPr>
          </c:marker>
          <c:xVal>
            <c:numRef>
              <c:f>'[Chart in Microsoft PowerPoint]3rd Grade (Scaled)'!$AB$20:$AB$26</c:f>
              <c:numCache>
                <c:formatCode>General</c:formatCode>
                <c:ptCount val="7"/>
                <c:pt idx="0">
                  <c:v>3</c:v>
                </c:pt>
                <c:pt idx="1">
                  <c:v>4</c:v>
                </c:pt>
                <c:pt idx="2">
                  <c:v>5</c:v>
                </c:pt>
                <c:pt idx="3">
                  <c:v>6</c:v>
                </c:pt>
                <c:pt idx="4">
                  <c:v>7</c:v>
                </c:pt>
                <c:pt idx="5">
                  <c:v>8</c:v>
                </c:pt>
                <c:pt idx="6">
                  <c:v>10</c:v>
                </c:pt>
              </c:numCache>
            </c:numRef>
          </c:xVal>
          <c:yVal>
            <c:numRef>
              <c:f>'[Chart in Microsoft PowerPoint]3rd Grade (Scaled)'!$AD$20:$AD$26</c:f>
              <c:numCache>
                <c:formatCode>0.00%</c:formatCode>
                <c:ptCount val="7"/>
                <c:pt idx="0">
                  <c:v>0.85000000000000009</c:v>
                </c:pt>
                <c:pt idx="1">
                  <c:v>0.88300000000000001</c:v>
                </c:pt>
                <c:pt idx="2">
                  <c:v>0.82800000000000007</c:v>
                </c:pt>
                <c:pt idx="3">
                  <c:v>0.89999999999999991</c:v>
                </c:pt>
                <c:pt idx="4">
                  <c:v>0.89100000000000001</c:v>
                </c:pt>
                <c:pt idx="5">
                  <c:v>0.92300000000000004</c:v>
                </c:pt>
                <c:pt idx="6">
                  <c:v>0.93599999999999994</c:v>
                </c:pt>
              </c:numCache>
            </c:numRef>
          </c:yVal>
          <c:smooth val="0"/>
          <c:extLst>
            <c:ext xmlns:c16="http://schemas.microsoft.com/office/drawing/2014/chart" uri="{C3380CC4-5D6E-409C-BE32-E72D297353CC}">
              <c16:uniqueId val="{00000001-67C0-4354-9E49-462C0D3103AB}"/>
            </c:ext>
          </c:extLst>
        </c:ser>
        <c:dLbls>
          <c:showLegendKey val="0"/>
          <c:showVal val="0"/>
          <c:showCatName val="0"/>
          <c:showSerName val="0"/>
          <c:showPercent val="0"/>
          <c:showBubbleSize val="0"/>
        </c:dLbls>
        <c:axId val="394930216"/>
        <c:axId val="394931200"/>
      </c:scatterChart>
      <c:valAx>
        <c:axId val="394930216"/>
        <c:scaling>
          <c:orientation val="minMax"/>
          <c:max val="10"/>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Grade</a:t>
                </a:r>
              </a:p>
            </c:rich>
          </c:tx>
          <c:layout>
            <c:manualLayout>
              <c:xMode val="edge"/>
              <c:yMode val="edge"/>
              <c:x val="0.4996382517402716"/>
              <c:y val="0.7776932213082303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4931200"/>
        <c:crosses val="autoZero"/>
        <c:crossBetween val="midCat"/>
      </c:valAx>
      <c:valAx>
        <c:axId val="39493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4930216"/>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34925" cap="rnd">
              <a:solidFill>
                <a:srgbClr val="7030A0"/>
              </a:solidFill>
              <a:round/>
            </a:ln>
            <a:effectLst/>
          </c:spPr>
          <c:marker>
            <c:symbol val="circle"/>
            <c:size val="5"/>
            <c:spPr>
              <a:solidFill>
                <a:schemeClr val="accent1"/>
              </a:solidFill>
              <a:ln w="9525">
                <a:solidFill>
                  <a:schemeClr val="accent1"/>
                </a:solidFill>
              </a:ln>
              <a:effectLst/>
            </c:spPr>
          </c:marker>
          <c:xVal>
            <c:numRef>
              <c:f>'[Chart in Microsoft PowerPoint]3rd Grade (Scaled)'!$AB$20:$AB$26</c:f>
              <c:numCache>
                <c:formatCode>General</c:formatCode>
                <c:ptCount val="7"/>
                <c:pt idx="0">
                  <c:v>3</c:v>
                </c:pt>
                <c:pt idx="1">
                  <c:v>4</c:v>
                </c:pt>
                <c:pt idx="2">
                  <c:v>5</c:v>
                </c:pt>
                <c:pt idx="3">
                  <c:v>6</c:v>
                </c:pt>
                <c:pt idx="4">
                  <c:v>7</c:v>
                </c:pt>
                <c:pt idx="5">
                  <c:v>8</c:v>
                </c:pt>
                <c:pt idx="6">
                  <c:v>10</c:v>
                </c:pt>
              </c:numCache>
            </c:numRef>
          </c:xVal>
          <c:yVal>
            <c:numRef>
              <c:f>'[Chart in Microsoft PowerPoint]3rd Grade (Scaled)'!$AE$20:$AE$26</c:f>
              <c:numCache>
                <c:formatCode>0.00%</c:formatCode>
                <c:ptCount val="7"/>
                <c:pt idx="0">
                  <c:v>0.2390000000000001</c:v>
                </c:pt>
                <c:pt idx="1">
                  <c:v>0.21099999999999997</c:v>
                </c:pt>
                <c:pt idx="2">
                  <c:v>0.25100000000000011</c:v>
                </c:pt>
                <c:pt idx="3">
                  <c:v>0.20999999999999996</c:v>
                </c:pt>
                <c:pt idx="4">
                  <c:v>0.20900000000000007</c:v>
                </c:pt>
                <c:pt idx="5">
                  <c:v>0.16600000000000004</c:v>
                </c:pt>
                <c:pt idx="6">
                  <c:v>0.14300000000000002</c:v>
                </c:pt>
              </c:numCache>
            </c:numRef>
          </c:yVal>
          <c:smooth val="0"/>
          <c:extLst>
            <c:ext xmlns:c16="http://schemas.microsoft.com/office/drawing/2014/chart" uri="{C3380CC4-5D6E-409C-BE32-E72D297353CC}">
              <c16:uniqueId val="{00000000-ACB1-4397-B4A0-EAE52F2B4318}"/>
            </c:ext>
          </c:extLst>
        </c:ser>
        <c:dLbls>
          <c:showLegendKey val="0"/>
          <c:showVal val="0"/>
          <c:showCatName val="0"/>
          <c:showSerName val="0"/>
          <c:showPercent val="0"/>
          <c:showBubbleSize val="0"/>
        </c:dLbls>
        <c:axId val="116079064"/>
        <c:axId val="116078080"/>
      </c:scatterChart>
      <c:valAx>
        <c:axId val="116079064"/>
        <c:scaling>
          <c:orientation val="minMax"/>
          <c:max val="10"/>
          <c:min val="3"/>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Grade</a:t>
                </a:r>
              </a:p>
            </c:rich>
          </c:tx>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6078080"/>
        <c:crosses val="autoZero"/>
        <c:crossBetween val="midCat"/>
      </c:valAx>
      <c:valAx>
        <c:axId val="116078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Gap</a:t>
                </a:r>
              </a:p>
            </c:rich>
          </c:tx>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6079064"/>
        <c:crosses val="autoZero"/>
        <c:crossBetween val="midCat"/>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C30D1-D891-418F-B0D2-E1CF1FF5305D}" type="datetimeFigureOut">
              <a:rPr lang="en-US" smtClean="0"/>
              <a:t>7/27/2017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85330-7F74-45D5-BECE-6D27C927F00E}" type="slidenum">
              <a:rPr lang="en-US" smtClean="0"/>
              <a:t>‹#›</a:t>
            </a:fld>
            <a:endParaRPr lang="en-US"/>
          </a:p>
        </p:txBody>
      </p:sp>
    </p:spTree>
    <p:extLst>
      <p:ext uri="{BB962C8B-B14F-4D97-AF65-F5344CB8AC3E}">
        <p14:creationId xmlns:p14="http://schemas.microsoft.com/office/powerpoint/2010/main" val="69224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all third grade students and the presumed indicator is always based on the OAA criterion of 400 Scale score points.  The graph ends at 2015 instead of 2016</a:t>
            </a:r>
            <a:r>
              <a:rPr lang="en-US" baseline="0" dirty="0" smtClean="0"/>
              <a:t> because in 2016 the test and the performance standards changed.  ED is economically </a:t>
            </a:r>
            <a:r>
              <a:rPr lang="en-US" baseline="0" dirty="0" smtClean="0"/>
              <a:t>disadvantaged.</a:t>
            </a:r>
            <a:endParaRPr lang="en-US" baseline="0" dirty="0" smtClean="0"/>
          </a:p>
          <a:p>
            <a:endParaRPr lang="en-US" baseline="0" dirty="0" smtClean="0"/>
          </a:p>
          <a:p>
            <a:r>
              <a:rPr lang="en-US" baseline="0" dirty="0" smtClean="0"/>
              <a:t>The graph shows a grey line that is for all third grade students reported in the interactive local report card for a state total in each year.  Moving form left to right the graph shows the percent of students classed as proficient or above in each year.  This is not a tracking of the same students but a report on the third grade class of 2006, the third grade class of 2007, etc.  When an average is reported for a year, that average is more like the grey line.</a:t>
            </a:r>
          </a:p>
          <a:p>
            <a:endParaRPr lang="en-US" baseline="0" dirty="0" smtClean="0"/>
          </a:p>
          <a:p>
            <a:r>
              <a:rPr lang="en-US" baseline="0" dirty="0" smtClean="0"/>
              <a:t>The red line is for the third grade students classed as economically disadvantaged and the green line for those not classed as disadvantaged.</a:t>
            </a:r>
          </a:p>
        </p:txBody>
      </p:sp>
      <p:sp>
        <p:nvSpPr>
          <p:cNvPr id="4" name="Slide Number Placeholder 3"/>
          <p:cNvSpPr>
            <a:spLocks noGrp="1"/>
          </p:cNvSpPr>
          <p:nvPr>
            <p:ph type="sldNum" sz="quarter" idx="10"/>
          </p:nvPr>
        </p:nvSpPr>
        <p:spPr/>
        <p:txBody>
          <a:bodyPr/>
          <a:lstStyle/>
          <a:p>
            <a:fld id="{C6285330-7F74-45D5-BECE-6D27C927F00E}" type="slidenum">
              <a:rPr lang="en-US" smtClean="0"/>
              <a:t>9</a:t>
            </a:fld>
            <a:endParaRPr lang="en-US"/>
          </a:p>
        </p:txBody>
      </p:sp>
    </p:spTree>
    <p:extLst>
      <p:ext uri="{BB962C8B-B14F-4D97-AF65-F5344CB8AC3E}">
        <p14:creationId xmlns:p14="http://schemas.microsoft.com/office/powerpoint/2010/main" val="767728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that the FRPM criterion goes up in all reported years except in 2011 (where the records are unclear) but it would be reasonable to suspect the criterion did not go up compared to 2010 given the modest increase in 2012.</a:t>
            </a:r>
          </a:p>
          <a:p>
            <a:endParaRPr lang="en-US" dirty="0" smtClean="0"/>
          </a:p>
          <a:p>
            <a:r>
              <a:rPr lang="en-US" dirty="0" smtClean="0"/>
              <a:t>There was a minor retrenchment in CPI in 2009 at the height of the recession.</a:t>
            </a:r>
            <a:r>
              <a:rPr lang="en-US" baseline="0" dirty="0" smtClean="0"/>
              <a:t>  </a:t>
            </a:r>
          </a:p>
          <a:p>
            <a:endParaRPr lang="en-US" baseline="0" dirty="0" smtClean="0"/>
          </a:p>
          <a:p>
            <a:r>
              <a:rPr lang="en-US" baseline="0" dirty="0" smtClean="0"/>
              <a:t>The data show that from the baseline of 2007, Ohio average wages and payroll have gone up an amount comparable to the FRPM criterion while the CPI for urban, Midwest has been more restrained. </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21</a:t>
            </a:fld>
            <a:endParaRPr lang="en-US"/>
          </a:p>
        </p:txBody>
      </p:sp>
    </p:spTree>
    <p:extLst>
      <p:ext uri="{BB962C8B-B14F-4D97-AF65-F5344CB8AC3E}">
        <p14:creationId xmlns:p14="http://schemas.microsoft.com/office/powerpoint/2010/main" val="1339156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Ohio has a growing FRPM </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22</a:t>
            </a:fld>
            <a:endParaRPr lang="en-US"/>
          </a:p>
        </p:txBody>
      </p:sp>
    </p:spTree>
    <p:extLst>
      <p:ext uri="{BB962C8B-B14F-4D97-AF65-F5344CB8AC3E}">
        <p14:creationId xmlns:p14="http://schemas.microsoft.com/office/powerpoint/2010/main" val="35283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ESSA the term “evidence-based” is found 63 times and is applied to “…achievement, instruction,, and schools…”, “interventions”, “improvement”, “parental involvement”, retention, preparing school leaders, professional development, performance compensation systems,  “birth through kindergarten entry literacy”,  remediation, post-secondary matriculation, general screening as well as identification of specific education related maladies, mental illness, and more.</a:t>
            </a:r>
          </a:p>
          <a:p>
            <a:endParaRPr lang="en-US" dirty="0" smtClean="0"/>
          </a:p>
          <a:p>
            <a:r>
              <a:rPr lang="en-US" dirty="0" smtClean="0"/>
              <a:t>In general, ESSA uses the term</a:t>
            </a:r>
            <a:r>
              <a:rPr lang="en-US" baseline="0" dirty="0" smtClean="0"/>
              <a:t> “evidence-based” in conjunction with all sorts of grants.</a:t>
            </a:r>
          </a:p>
          <a:p>
            <a:endParaRPr lang="en-US" dirty="0" smtClean="0"/>
          </a:p>
          <a:p>
            <a:r>
              <a:rPr lang="en-US" dirty="0" smtClean="0"/>
              <a:t>My experiences with Ohio’s Math Science Partnership</a:t>
            </a:r>
            <a:r>
              <a:rPr lang="en-US" baseline="0" dirty="0" smtClean="0"/>
              <a:t> (MSP) has shown that the grant awards, although intended to fund the collection of evidence that would at least reach the level of  “promising evidence” is rarely satisfied.  In many instances, including grants made through some of Ohio’s Research Universities, the collection of evidence fails to be scientific and fails to collect evidence of any change in teacher skills or student skills.  Further many of the researchers have not bothered to establish the instrumentation to collect the evidence, the policies to establish control groups, or the demonstration of computational skills in their paid outside analysts to establish even promising evidence.  There is one exception to this approach that was funded under the MSP that is active at the Ohio School for the Blind where, because of the small sample size, the researcher has been specifically funded to collect the impact using ethnographic methods by capturing and reporting the voices of the students in describing the effects of tactile models. </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23</a:t>
            </a:fld>
            <a:endParaRPr lang="en-US"/>
          </a:p>
        </p:txBody>
      </p:sp>
    </p:spTree>
    <p:extLst>
      <p:ext uri="{BB962C8B-B14F-4D97-AF65-F5344CB8AC3E}">
        <p14:creationId xmlns:p14="http://schemas.microsoft.com/office/powerpoint/2010/main" val="11672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typical intervention requires that</a:t>
            </a:r>
            <a:r>
              <a:rPr lang="en-US" baseline="0" dirty="0" smtClean="0"/>
              <a:t> the intervention be effected through a human agent … most often the classroom teacher.  Some treatments seem to work because of the peculiar skills of a single person.  Perhaps that person is, well, personable and can inspire or use suasion to effect a change.  The literature on transformational leaders is about people who have the strength of personality to make others into willing, compliant participants.  The issue is not whether such people are effective, they are, but whether their treatment can be reproduced through agents such as teachers. Can the typical teacher produce the same result?  For example, a teacher might attend a PD session, get all fired up and inspired, but not be able to convey that same enthusiasm to the students.  For any particular treatment can teachers be made into effective agents in administering the treatment?</a:t>
            </a:r>
          </a:p>
          <a:p>
            <a:endParaRPr lang="en-US" baseline="0" dirty="0" smtClean="0"/>
          </a:p>
          <a:p>
            <a:r>
              <a:rPr lang="en-US" baseline="0" dirty="0" smtClean="0"/>
              <a:t>Then there is the audience for the treatment (maybe teachers or students).  Is the treatment effective for many or most f the objects of the treatment?</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24</a:t>
            </a:fld>
            <a:endParaRPr lang="en-US"/>
          </a:p>
        </p:txBody>
      </p:sp>
    </p:spTree>
    <p:extLst>
      <p:ext uri="{BB962C8B-B14F-4D97-AF65-F5344CB8AC3E}">
        <p14:creationId xmlns:p14="http://schemas.microsoft.com/office/powerpoint/2010/main" val="321301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Treatments tend to have costs.  Some of those costs are one time costs and some are recurring.  Can the school afford the costs?</a:t>
            </a:r>
          </a:p>
          <a:p>
            <a:endParaRPr lang="en-US" dirty="0" smtClean="0"/>
          </a:p>
          <a:p>
            <a:r>
              <a:rPr lang="en-US" b="1" dirty="0" smtClean="0"/>
              <a:t>Does the treatment make enough of a difference to students to justify the costs?  </a:t>
            </a:r>
          </a:p>
          <a:p>
            <a:endParaRPr lang="en-US" b="1" dirty="0" smtClean="0"/>
          </a:p>
          <a:p>
            <a:r>
              <a:rPr lang="en-US" b="1" dirty="0" smtClean="0"/>
              <a:t>The research challenge may not be so</a:t>
            </a:r>
            <a:r>
              <a:rPr lang="en-US" b="1" baseline="0" dirty="0" smtClean="0"/>
              <a:t> much in finding treatments that show a statistically significant effect but in finding data on the effect sizes for the treatment.</a:t>
            </a:r>
            <a:endParaRPr lang="en-US" b="1" dirty="0" smtClean="0"/>
          </a:p>
          <a:p>
            <a:endParaRPr lang="en-US" dirty="0" smtClean="0"/>
          </a:p>
          <a:p>
            <a:r>
              <a:rPr lang="en-US" dirty="0" smtClean="0"/>
              <a:t>Does the treatment alter most or many students at least a little?</a:t>
            </a:r>
            <a:r>
              <a:rPr lang="en-US" baseline="0" dirty="0" smtClean="0"/>
              <a:t>  Can this treatment be delivered to get results in the time that is available?</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25</a:t>
            </a:fld>
            <a:endParaRPr lang="en-US"/>
          </a:p>
        </p:txBody>
      </p:sp>
    </p:spTree>
    <p:extLst>
      <p:ext uri="{BB962C8B-B14F-4D97-AF65-F5344CB8AC3E}">
        <p14:creationId xmlns:p14="http://schemas.microsoft.com/office/powerpoint/2010/main" val="2900616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Confusing “ought to work” with “shown to work”.</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26</a:t>
            </a:fld>
            <a:endParaRPr lang="en-US"/>
          </a:p>
        </p:txBody>
      </p:sp>
    </p:spTree>
    <p:extLst>
      <p:ext uri="{BB962C8B-B14F-4D97-AF65-F5344CB8AC3E}">
        <p14:creationId xmlns:p14="http://schemas.microsoft.com/office/powerpoint/2010/main" val="2761783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a:t>
            </a:r>
            <a:r>
              <a:rPr lang="en-US" baseline="0" dirty="0" smtClean="0"/>
              <a:t>is easy to see how people think these treatments should work and they probably do in absolute terms.  But as a practice, are they all desired or desirable?  Which include negatives in practice?  Which are affordable? Which make the greatest difference?  Which need improvement?  In general, which work?  Is it a good idea to do everything for everyone?</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27</a:t>
            </a:fld>
            <a:endParaRPr lang="en-US"/>
          </a:p>
        </p:txBody>
      </p:sp>
    </p:spTree>
    <p:extLst>
      <p:ext uri="{BB962C8B-B14F-4D97-AF65-F5344CB8AC3E}">
        <p14:creationId xmlns:p14="http://schemas.microsoft.com/office/powerpoint/2010/main" val="66453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28</a:t>
            </a:fld>
            <a:endParaRPr lang="en-US"/>
          </a:p>
        </p:txBody>
      </p:sp>
    </p:spTree>
    <p:extLst>
      <p:ext uri="{BB962C8B-B14F-4D97-AF65-F5344CB8AC3E}">
        <p14:creationId xmlns:p14="http://schemas.microsoft.com/office/powerpoint/2010/main" val="873902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29</a:t>
            </a:fld>
            <a:endParaRPr lang="en-US"/>
          </a:p>
        </p:txBody>
      </p:sp>
    </p:spTree>
    <p:extLst>
      <p:ext uri="{BB962C8B-B14F-4D97-AF65-F5344CB8AC3E}">
        <p14:creationId xmlns:p14="http://schemas.microsoft.com/office/powerpoint/2010/main" val="293011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Both lines appear to be trending upward and indeed they do in a modest but statistically significant way with the year of testing related to or explaining more than 70% of the variation in test scores.</a:t>
            </a:r>
          </a:p>
          <a:p>
            <a:endParaRPr lang="en-US" baseline="0" dirty="0" smtClean="0"/>
          </a:p>
          <a:p>
            <a:r>
              <a:rPr lang="en-US" baseline="0" dirty="0" smtClean="0"/>
              <a:t>For the most part the change in the third grade reading guarantee does not seem to be producing a dramatic upshift in test outcomes at the proficient level.  And somewhat surprising is that in spring 2015 the same test form and score conversion table was used as for 2014 with a decease in student performance.  Speculation on the effects of the change in the guarantee is beyond the scope of this presentation.  </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10</a:t>
            </a:fld>
            <a:endParaRPr lang="en-US"/>
          </a:p>
        </p:txBody>
      </p:sp>
    </p:spTree>
    <p:extLst>
      <p:ext uri="{BB962C8B-B14F-4D97-AF65-F5344CB8AC3E}">
        <p14:creationId xmlns:p14="http://schemas.microsoft.com/office/powerpoint/2010/main" val="27404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in performance between these two groups of students</a:t>
            </a:r>
            <a:r>
              <a:rPr lang="en-US" baseline="0" dirty="0" smtClean="0"/>
              <a:t> fails to produce a significant slope.</a:t>
            </a:r>
          </a:p>
          <a:p>
            <a:endParaRPr lang="en-US" baseline="0" dirty="0" smtClean="0"/>
          </a:p>
          <a:p>
            <a:r>
              <a:rPr lang="en-US" baseline="0" dirty="0" smtClean="0"/>
              <a:t>Visually, the line looks like the difference was trending downward but the 2015 results dashed hopes that the relationship between year and difference in performance would be statistically significant.</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11</a:t>
            </a:fld>
            <a:endParaRPr lang="en-US"/>
          </a:p>
        </p:txBody>
      </p:sp>
    </p:spTree>
    <p:extLst>
      <p:ext uri="{BB962C8B-B14F-4D97-AF65-F5344CB8AC3E}">
        <p14:creationId xmlns:p14="http://schemas.microsoft.com/office/powerpoint/2010/main" val="3531876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12</a:t>
            </a:fld>
            <a:endParaRPr lang="en-US"/>
          </a:p>
        </p:txBody>
      </p:sp>
    </p:spTree>
    <p:extLst>
      <p:ext uri="{BB962C8B-B14F-4D97-AF65-F5344CB8AC3E}">
        <p14:creationId xmlns:p14="http://schemas.microsoft.com/office/powerpoint/2010/main" val="3091776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third grade student is about</a:t>
            </a:r>
            <a:r>
              <a:rPr lang="en-US" baseline="0" dirty="0" smtClean="0"/>
              <a:t> a third more likely to be classified as FRPM in 2015 than in 2006.</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13</a:t>
            </a:fld>
            <a:endParaRPr lang="en-US"/>
          </a:p>
        </p:txBody>
      </p:sp>
    </p:spTree>
    <p:extLst>
      <p:ext uri="{BB962C8B-B14F-4D97-AF65-F5344CB8AC3E}">
        <p14:creationId xmlns:p14="http://schemas.microsoft.com/office/powerpoint/2010/main" val="232223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new third graders are more likely to be classified as FRPM, the 2006 cohort data does not see a similar shift due to reclassification.  Very Puzzling considering that sibling status is a basis for classification and this cohort of students should have younger siblings that are classified as FRPM.  This graph is just not what I was expecting.</a:t>
            </a:r>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14</a:t>
            </a:fld>
            <a:endParaRPr lang="en-US"/>
          </a:p>
        </p:txBody>
      </p:sp>
    </p:spTree>
    <p:extLst>
      <p:ext uri="{BB962C8B-B14F-4D97-AF65-F5344CB8AC3E}">
        <p14:creationId xmlns:p14="http://schemas.microsoft.com/office/powerpoint/2010/main" val="1190950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15</a:t>
            </a:fld>
            <a:endParaRPr lang="en-US"/>
          </a:p>
        </p:txBody>
      </p:sp>
    </p:spTree>
    <p:extLst>
      <p:ext uri="{BB962C8B-B14F-4D97-AF65-F5344CB8AC3E}">
        <p14:creationId xmlns:p14="http://schemas.microsoft.com/office/powerpoint/2010/main" val="119550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17</a:t>
            </a:fld>
            <a:endParaRPr lang="en-US"/>
          </a:p>
        </p:txBody>
      </p:sp>
    </p:spTree>
    <p:extLst>
      <p:ext uri="{BB962C8B-B14F-4D97-AF65-F5344CB8AC3E}">
        <p14:creationId xmlns:p14="http://schemas.microsoft.com/office/powerpoint/2010/main" val="222837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85330-7F74-45D5-BECE-6D27C927F00E}" type="slidenum">
              <a:rPr lang="en-US" smtClean="0"/>
              <a:t>20</a:t>
            </a:fld>
            <a:endParaRPr lang="en-US"/>
          </a:p>
        </p:txBody>
      </p:sp>
    </p:spTree>
    <p:extLst>
      <p:ext uri="{BB962C8B-B14F-4D97-AF65-F5344CB8AC3E}">
        <p14:creationId xmlns:p14="http://schemas.microsoft.com/office/powerpoint/2010/main" val="2430890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8A605D-BBAF-4235-B125-A2727A1BAA54}"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272449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A605D-BBAF-4235-B125-A2727A1BAA54}"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225980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A605D-BBAF-4235-B125-A2727A1BAA54}"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410056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8A605D-BBAF-4235-B125-A2727A1BAA54}"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2796009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28A605D-BBAF-4235-B125-A2727A1BAA54}" type="datetimeFigureOut">
              <a:rPr lang="en-US" smtClean="0"/>
              <a:t>7/27/2017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348819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8A605D-BBAF-4235-B125-A2727A1BAA54}"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321979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8A605D-BBAF-4235-B125-A2727A1BAA54}" type="datetimeFigureOut">
              <a:rPr lang="en-US" smtClean="0"/>
              <a:t>7/27/2017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169410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A605D-BBAF-4235-B125-A2727A1BAA54}" type="datetimeFigureOut">
              <a:rPr lang="en-US" smtClean="0"/>
              <a:t>7/27/2017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4053195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A605D-BBAF-4235-B125-A2727A1BAA54}" type="datetimeFigureOut">
              <a:rPr lang="en-US" smtClean="0"/>
              <a:t>7/27/2017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323133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A605D-BBAF-4235-B125-A2727A1BAA54}"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421714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28A605D-BBAF-4235-B125-A2727A1BAA54}" type="datetimeFigureOut">
              <a:rPr lang="en-US" smtClean="0"/>
              <a:t>7/27/2017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F07616-69D7-4A81-8AA6-20895D86DD3F}" type="slidenum">
              <a:rPr lang="en-US" smtClean="0"/>
              <a:t>‹#›</a:t>
            </a:fld>
            <a:endParaRPr lang="en-US"/>
          </a:p>
        </p:txBody>
      </p:sp>
    </p:spTree>
    <p:extLst>
      <p:ext uri="{BB962C8B-B14F-4D97-AF65-F5344CB8AC3E}">
        <p14:creationId xmlns:p14="http://schemas.microsoft.com/office/powerpoint/2010/main" val="25840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8A605D-BBAF-4235-B125-A2727A1BAA54}" type="datetimeFigureOut">
              <a:rPr lang="en-US" smtClean="0"/>
              <a:t>7/27/2017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07616-69D7-4A81-8AA6-20895D86DD3F}" type="slidenum">
              <a:rPr lang="en-US" smtClean="0"/>
              <a:t>‹#›</a:t>
            </a:fld>
            <a:endParaRPr lang="en-US"/>
          </a:p>
        </p:txBody>
      </p:sp>
    </p:spTree>
    <p:extLst>
      <p:ext uri="{BB962C8B-B14F-4D97-AF65-F5344CB8AC3E}">
        <p14:creationId xmlns:p14="http://schemas.microsoft.com/office/powerpoint/2010/main" val="68550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671" y="1122363"/>
            <a:ext cx="10825316" cy="2962940"/>
          </a:xfrm>
        </p:spPr>
        <p:txBody>
          <a:bodyPr>
            <a:normAutofit fontScale="90000"/>
          </a:bodyPr>
          <a:lstStyle/>
          <a:p>
            <a:r>
              <a:rPr lang="en-US" b="1" dirty="0" smtClean="0"/>
              <a:t>Relationships between</a:t>
            </a:r>
            <a:br>
              <a:rPr lang="en-US" b="1" dirty="0" smtClean="0"/>
            </a:br>
            <a:r>
              <a:rPr lang="en-US" b="1" dirty="0" smtClean="0"/>
              <a:t> Economic Disadvantage Classification and</a:t>
            </a:r>
            <a:br>
              <a:rPr lang="en-US" b="1" dirty="0" smtClean="0"/>
            </a:br>
            <a:r>
              <a:rPr lang="en-US" b="1" dirty="0" smtClean="0"/>
              <a:t> Ohio Test Performance</a:t>
            </a:r>
            <a:endParaRPr lang="en-US" b="1" dirty="0"/>
          </a:p>
        </p:txBody>
      </p:sp>
      <p:sp>
        <p:nvSpPr>
          <p:cNvPr id="3" name="Subtitle 2"/>
          <p:cNvSpPr>
            <a:spLocks noGrp="1"/>
          </p:cNvSpPr>
          <p:nvPr>
            <p:ph type="subTitle" idx="1"/>
          </p:nvPr>
        </p:nvSpPr>
        <p:spPr>
          <a:xfrm>
            <a:off x="1524000" y="4645742"/>
            <a:ext cx="9144000" cy="612058"/>
          </a:xfrm>
        </p:spPr>
        <p:txBody>
          <a:bodyPr/>
          <a:lstStyle/>
          <a:p>
            <a:pPr algn="r"/>
            <a:r>
              <a:rPr lang="en-US" dirty="0" smtClean="0"/>
              <a:t>Terrence, 27 July 2017</a:t>
            </a:r>
            <a:endParaRPr lang="en-US" dirty="0"/>
          </a:p>
        </p:txBody>
      </p:sp>
    </p:spTree>
    <p:extLst>
      <p:ext uri="{BB962C8B-B14F-4D97-AF65-F5344CB8AC3E}">
        <p14:creationId xmlns:p14="http://schemas.microsoft.com/office/powerpoint/2010/main" val="1398513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Grade 3 Reading percent Proficient or </a:t>
            </a:r>
            <a:r>
              <a:rPr lang="en-US" b="1" dirty="0" smtClean="0"/>
              <a:t>Above</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3089152247"/>
              </p:ext>
            </p:extLst>
          </p:nvPr>
        </p:nvGraphicFramePr>
        <p:xfrm>
          <a:off x="838200" y="1441938"/>
          <a:ext cx="10515600" cy="4925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8808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dirty="0" smtClean="0"/>
              <a:t>Difference in Percent</a:t>
            </a:r>
            <a:r>
              <a:rPr lang="en-US" sz="5300" b="1" baseline="0" dirty="0" smtClean="0"/>
              <a:t> Proficient or Above</a:t>
            </a:r>
            <a:r>
              <a:rPr lang="en-US" baseline="0" dirty="0" smtClean="0"/>
              <a:t/>
            </a:r>
            <a:br>
              <a:rPr lang="en-US" baseline="0" dirty="0" smtClean="0"/>
            </a:br>
            <a:r>
              <a:rPr lang="en-US" dirty="0" smtClean="0"/>
              <a:t>Not-ED minus ED</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953537331"/>
              </p:ext>
            </p:extLst>
          </p:nvPr>
        </p:nvGraphicFramePr>
        <p:xfrm>
          <a:off x="838200" y="1690688"/>
          <a:ext cx="10515600" cy="4649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4750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Classification of third graders by year</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29770737"/>
              </p:ext>
            </p:extLst>
          </p:nvPr>
        </p:nvGraphicFramePr>
        <p:xfrm>
          <a:off x="838200" y="2057400"/>
          <a:ext cx="10515600" cy="4413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456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Increase in the probability that </a:t>
            </a:r>
            <a:br>
              <a:rPr lang="en-US" dirty="0" smtClean="0"/>
            </a:br>
            <a:r>
              <a:rPr lang="en-US" dirty="0" smtClean="0"/>
              <a:t>a third grader is classified as ED</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78261355"/>
              </p:ext>
            </p:extLst>
          </p:nvPr>
        </p:nvGraphicFramePr>
        <p:xfrm>
          <a:off x="838200" y="2092568"/>
          <a:ext cx="10515600" cy="4273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724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of the </a:t>
            </a:r>
            <a:br>
              <a:rPr lang="en-US" dirty="0" smtClean="0"/>
            </a:br>
            <a:r>
              <a:rPr lang="en-US" dirty="0" smtClean="0"/>
              <a:t>2006 cohort of third graders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141632121"/>
              </p:ext>
            </p:extLst>
          </p:nvPr>
        </p:nvGraphicFramePr>
        <p:xfrm>
          <a:off x="838200" y="1951892"/>
          <a:ext cx="10515600" cy="46775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1665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Classification of third graders by year</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129770737"/>
              </p:ext>
            </p:extLst>
          </p:nvPr>
        </p:nvGraphicFramePr>
        <p:xfrm>
          <a:off x="838200" y="2057400"/>
          <a:ext cx="10515600" cy="4413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870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Cohort of 2006 third graders,</a:t>
            </a:r>
            <a:br>
              <a:rPr lang="en-US" dirty="0" smtClean="0"/>
            </a:br>
            <a:r>
              <a:rPr lang="en-US" dirty="0" smtClean="0"/>
              <a:t> Percent proficient or above</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531774776"/>
              </p:ext>
            </p:extLst>
          </p:nvPr>
        </p:nvGraphicFramePr>
        <p:xfrm>
          <a:off x="838200" y="2057400"/>
          <a:ext cx="10515600" cy="454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945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Looks like the gap goes down at higher grades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551908887"/>
              </p:ext>
            </p:extLst>
          </p:nvPr>
        </p:nvGraphicFramePr>
        <p:xfrm>
          <a:off x="838200" y="2057400"/>
          <a:ext cx="10515600" cy="4424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7515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…but Gap goes down with difficulty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01329610"/>
              </p:ext>
            </p:extLst>
          </p:nvPr>
        </p:nvGraphicFramePr>
        <p:xfrm>
          <a:off x="838200" y="2057400"/>
          <a:ext cx="10515600" cy="4302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6780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a:t>
            </a:r>
            <a:r>
              <a:rPr lang="en-US" smtClean="0"/>
              <a:t>grades in Reading and Math</a:t>
            </a:r>
            <a:r>
              <a:rPr lang="en-US" dirty="0" smtClean="0"/>
              <a:t>?</a:t>
            </a:r>
            <a:endParaRPr lang="en-US" dirty="0"/>
          </a:p>
        </p:txBody>
      </p:sp>
      <p:sp>
        <p:nvSpPr>
          <p:cNvPr id="3" name="Content Placeholder 2"/>
          <p:cNvSpPr>
            <a:spLocks noGrp="1"/>
          </p:cNvSpPr>
          <p:nvPr>
            <p:ph idx="1"/>
          </p:nvPr>
        </p:nvSpPr>
        <p:spPr/>
        <p:txBody>
          <a:bodyPr/>
          <a:lstStyle/>
          <a:p>
            <a:pPr marL="0" indent="0" algn="ctr">
              <a:buNone/>
            </a:pPr>
            <a:r>
              <a:rPr lang="en-US" dirty="0" smtClean="0"/>
              <a:t>Look much like Grade 3 Reading including the characterization for FRPM</a:t>
            </a:r>
            <a:endParaRPr lang="en-US" dirty="0"/>
          </a:p>
        </p:txBody>
      </p:sp>
    </p:spTree>
    <p:extLst>
      <p:ext uri="{BB962C8B-B14F-4D97-AF65-F5344CB8AC3E}">
        <p14:creationId xmlns:p14="http://schemas.microsoft.com/office/powerpoint/2010/main" val="376303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Economic Disadvantage Classification</a:t>
            </a:r>
            <a:br>
              <a:rPr lang="en-US" sz="4800" b="1" dirty="0" smtClean="0"/>
            </a:br>
            <a:r>
              <a:rPr lang="en-US" sz="3100" b="1" dirty="0" smtClean="0"/>
              <a:t>(From ODE website)</a:t>
            </a:r>
            <a:endParaRPr lang="en-US" sz="3100" b="1" dirty="0"/>
          </a:p>
        </p:txBody>
      </p:sp>
      <p:sp>
        <p:nvSpPr>
          <p:cNvPr id="3" name="Content Placeholder 2"/>
          <p:cNvSpPr>
            <a:spLocks noGrp="1"/>
          </p:cNvSpPr>
          <p:nvPr>
            <p:ph idx="1"/>
          </p:nvPr>
        </p:nvSpPr>
        <p:spPr/>
        <p:txBody>
          <a:bodyPr>
            <a:normAutofit/>
          </a:bodyPr>
          <a:lstStyle/>
          <a:p>
            <a:pPr marL="0" indent="0">
              <a:buNone/>
            </a:pPr>
            <a:r>
              <a:rPr lang="en-US" dirty="0" smtClean="0"/>
              <a:t>Meet any of the following (there are 4 ways):</a:t>
            </a:r>
          </a:p>
          <a:p>
            <a:pPr marL="514350" indent="-514350">
              <a:buFont typeface="+mj-lt"/>
              <a:buAutoNum type="arabicPeriod"/>
            </a:pPr>
            <a:r>
              <a:rPr lang="en-US" dirty="0" smtClean="0"/>
              <a:t>A student with an approved application on file for free or reduced-price meals</a:t>
            </a:r>
          </a:p>
        </p:txBody>
      </p:sp>
    </p:spTree>
    <p:extLst>
      <p:ext uri="{BB962C8B-B14F-4D97-AF65-F5344CB8AC3E}">
        <p14:creationId xmlns:p14="http://schemas.microsoft.com/office/powerpoint/2010/main" val="24262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507808"/>
          </a:xfrm>
        </p:spPr>
        <p:txBody>
          <a:bodyPr/>
          <a:lstStyle/>
          <a:p>
            <a:pPr algn="ctr"/>
            <a:r>
              <a:rPr lang="en-US" dirty="0" smtClean="0"/>
              <a:t>Meal subsidy eligibility, CPI, and wage data</a:t>
            </a:r>
            <a:br>
              <a:rPr lang="en-US" dirty="0" smtClean="0"/>
            </a:br>
            <a:r>
              <a:rPr lang="en-US" sz="2400" dirty="0" smtClean="0"/>
              <a:t>(raw data)</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398190238"/>
              </p:ext>
            </p:extLst>
          </p:nvPr>
        </p:nvGraphicFramePr>
        <p:xfrm>
          <a:off x="957579" y="1584960"/>
          <a:ext cx="10276842" cy="5068269"/>
        </p:xfrm>
        <a:graphic>
          <a:graphicData uri="http://schemas.openxmlformats.org/drawingml/2006/table">
            <a:tbl>
              <a:tblPr>
                <a:tableStyleId>{5940675A-B579-460E-94D1-54222C63F5DA}</a:tableStyleId>
              </a:tblPr>
              <a:tblGrid>
                <a:gridCol w="850901">
                  <a:extLst>
                    <a:ext uri="{9D8B030D-6E8A-4147-A177-3AD203B41FA5}">
                      <a16:colId xmlns:a16="http://schemas.microsoft.com/office/drawing/2014/main" val="1548280948"/>
                    </a:ext>
                  </a:extLst>
                </a:gridCol>
                <a:gridCol w="2072640">
                  <a:extLst>
                    <a:ext uri="{9D8B030D-6E8A-4147-A177-3AD203B41FA5}">
                      <a16:colId xmlns:a16="http://schemas.microsoft.com/office/drawing/2014/main" val="1413628761"/>
                    </a:ext>
                  </a:extLst>
                </a:gridCol>
                <a:gridCol w="2682010">
                  <a:extLst>
                    <a:ext uri="{9D8B030D-6E8A-4147-A177-3AD203B41FA5}">
                      <a16:colId xmlns:a16="http://schemas.microsoft.com/office/drawing/2014/main" val="1144786177"/>
                    </a:ext>
                  </a:extLst>
                </a:gridCol>
                <a:gridCol w="2682470">
                  <a:extLst>
                    <a:ext uri="{9D8B030D-6E8A-4147-A177-3AD203B41FA5}">
                      <a16:colId xmlns:a16="http://schemas.microsoft.com/office/drawing/2014/main" val="3262164814"/>
                    </a:ext>
                  </a:extLst>
                </a:gridCol>
                <a:gridCol w="1988821">
                  <a:extLst>
                    <a:ext uri="{9D8B030D-6E8A-4147-A177-3AD203B41FA5}">
                      <a16:colId xmlns:a16="http://schemas.microsoft.com/office/drawing/2014/main" val="1886933548"/>
                    </a:ext>
                  </a:extLst>
                </a:gridCol>
              </a:tblGrid>
              <a:tr h="940134">
                <a:tc>
                  <a:txBody>
                    <a:bodyPr/>
                    <a:lstStyle/>
                    <a:p>
                      <a:pPr algn="ctr" fontAlgn="b"/>
                      <a:r>
                        <a:rPr lang="en-US" sz="2400" u="none" strike="noStrike" dirty="0">
                          <a:effectLst/>
                        </a:rPr>
                        <a:t>Year</a:t>
                      </a:r>
                      <a:endParaRPr lang="en-US" sz="2400" b="0" i="0" u="none" strike="noStrike" dirty="0">
                        <a:effectLst/>
                        <a:latin typeface="Arial" panose="020B0604020202020204" pitchFamily="34" charset="0"/>
                      </a:endParaRPr>
                    </a:p>
                  </a:txBody>
                  <a:tcPr marL="9525" marR="9525" marT="9525" marB="0" anchor="ctr"/>
                </a:tc>
                <a:tc>
                  <a:txBody>
                    <a:bodyPr/>
                    <a:lstStyle/>
                    <a:p>
                      <a:pPr algn="ctr" fontAlgn="b"/>
                      <a:r>
                        <a:rPr lang="en-US" sz="2400" u="none" strike="noStrike" dirty="0">
                          <a:effectLst/>
                        </a:rPr>
                        <a:t>FRPM </a:t>
                      </a:r>
                      <a:r>
                        <a:rPr lang="en-US" sz="2400" u="none" strike="noStrike" dirty="0" smtClean="0">
                          <a:effectLst/>
                        </a:rPr>
                        <a:t>criterion</a:t>
                      </a:r>
                    </a:p>
                    <a:p>
                      <a:pPr algn="ctr" fontAlgn="b"/>
                      <a:r>
                        <a:rPr lang="en-US" sz="2400" u="none" strike="noStrike" dirty="0" smtClean="0">
                          <a:effectLst/>
                        </a:rPr>
                        <a:t> </a:t>
                      </a:r>
                      <a:r>
                        <a:rPr lang="en-US" sz="2400" u="none" strike="noStrike" dirty="0">
                          <a:effectLst/>
                        </a:rPr>
                        <a:t>(</a:t>
                      </a:r>
                      <a:r>
                        <a:rPr lang="en-US" sz="2400" u="none" strike="noStrike" dirty="0" smtClean="0">
                          <a:effectLst/>
                        </a:rPr>
                        <a:t>Family </a:t>
                      </a:r>
                      <a:r>
                        <a:rPr lang="en-US" sz="2400" u="none" strike="noStrike" dirty="0">
                          <a:effectLst/>
                        </a:rPr>
                        <a:t>of 4)</a:t>
                      </a:r>
                      <a:endParaRPr lang="en-US" sz="24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US" sz="2400" u="none" strike="noStrike" dirty="0">
                          <a:effectLst/>
                        </a:rPr>
                        <a:t>CPI </a:t>
                      </a:r>
                      <a:endParaRPr lang="en-US" sz="2400" u="none" strike="noStrike" dirty="0" smtClean="0">
                        <a:effectLst/>
                      </a:endParaRPr>
                    </a:p>
                    <a:p>
                      <a:pPr algn="ctr" fontAlgn="b"/>
                      <a:r>
                        <a:rPr lang="en-US" sz="2400" u="none" strike="noStrike" dirty="0" smtClean="0">
                          <a:effectLst/>
                        </a:rPr>
                        <a:t>(urban, </a:t>
                      </a:r>
                      <a:r>
                        <a:rPr lang="en-US" sz="2400" u="none" strike="noStrike" dirty="0" err="1">
                          <a:effectLst/>
                        </a:rPr>
                        <a:t>midwest</a:t>
                      </a:r>
                      <a:r>
                        <a:rPr lang="en-US" sz="2400" u="none" strike="noStrike" dirty="0">
                          <a:effectLst/>
                        </a:rPr>
                        <a:t>)</a:t>
                      </a:r>
                      <a:endParaRPr lang="en-US" sz="24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US" sz="2400" u="none" strike="noStrike" dirty="0" smtClean="0">
                          <a:effectLst/>
                        </a:rPr>
                        <a:t>Average Ohio</a:t>
                      </a:r>
                    </a:p>
                    <a:p>
                      <a:pPr algn="ctr" fontAlgn="b"/>
                      <a:r>
                        <a:rPr lang="en-US" sz="2400" u="none" strike="noStrike" dirty="0" smtClean="0">
                          <a:effectLst/>
                        </a:rPr>
                        <a:t> </a:t>
                      </a:r>
                      <a:r>
                        <a:rPr lang="en-US" sz="2400" u="none" strike="noStrike" dirty="0">
                          <a:effectLst/>
                        </a:rPr>
                        <a:t>annual wage</a:t>
                      </a:r>
                      <a:endParaRPr lang="en-US" sz="24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US" sz="2400" u="none" strike="noStrike" dirty="0" smtClean="0">
                          <a:effectLst/>
                        </a:rPr>
                        <a:t>Ohio</a:t>
                      </a:r>
                    </a:p>
                    <a:p>
                      <a:pPr algn="ctr" fontAlgn="b"/>
                      <a:r>
                        <a:rPr lang="en-US" sz="2400" u="none" strike="noStrike" dirty="0" smtClean="0">
                          <a:effectLst/>
                        </a:rPr>
                        <a:t>annual </a:t>
                      </a:r>
                      <a:r>
                        <a:rPr lang="en-US" sz="2400" u="none" strike="noStrike" dirty="0">
                          <a:effectLst/>
                        </a:rPr>
                        <a:t>payroll</a:t>
                      </a:r>
                      <a:endParaRPr lang="en-US" sz="2400" b="0"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37291586"/>
                  </a:ext>
                </a:extLst>
              </a:tr>
              <a:tr h="285835">
                <a:tc>
                  <a:txBody>
                    <a:bodyPr/>
                    <a:lstStyle/>
                    <a:p>
                      <a:pPr algn="ctr" fontAlgn="b"/>
                      <a:r>
                        <a:rPr lang="en-US" sz="2400" u="none" strike="noStrike" dirty="0">
                          <a:effectLst/>
                        </a:rPr>
                        <a:t>2006</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dirty="0">
                          <a:effectLst/>
                          <a:latin typeface="Arial" panose="020B0604020202020204" pitchFamily="34" charset="0"/>
                        </a:rPr>
                        <a:t>192.4</a:t>
                      </a:r>
                    </a:p>
                  </a:txBody>
                  <a:tcPr marL="9525" marR="9525" marT="9525" marB="0" anchor="ctr"/>
                </a:tc>
                <a:tc>
                  <a:txBody>
                    <a:bodyPr/>
                    <a:lstStyle/>
                    <a:p>
                      <a:pPr algn="l" fontAlgn="b"/>
                      <a:r>
                        <a:rPr lang="en-US" sz="2000" b="0" i="0" u="none" strike="noStrike" dirty="0" smtClean="0">
                          <a:effectLst/>
                          <a:latin typeface="Arial" panose="020B0604020202020204" pitchFamily="34" charset="0"/>
                        </a:rPr>
                        <a:t>          $ 38,568</a:t>
                      </a:r>
                      <a:endParaRPr lang="en-US" sz="2000" b="0" i="0" u="none" strike="noStrike" dirty="0">
                        <a:effectLst/>
                        <a:latin typeface="Arial" panose="020B0604020202020204" pitchFamily="34" charset="0"/>
                      </a:endParaRPr>
                    </a:p>
                  </a:txBody>
                  <a:tcPr marL="9525" marR="9525" marT="9525" marB="0" anchor="ctr"/>
                </a:tc>
                <a:tc>
                  <a:txBody>
                    <a:bodyPr/>
                    <a:lstStyle/>
                    <a:p>
                      <a:pPr algn="l" fontAlgn="b"/>
                      <a:r>
                        <a:rPr lang="en-US" sz="2000" b="0" i="0" u="none" strike="noStrike" dirty="0" smtClean="0">
                          <a:effectLst/>
                          <a:latin typeface="Arial" panose="020B0604020202020204" pitchFamily="34" charset="0"/>
                        </a:rPr>
                        <a:t>      $ 205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668041796"/>
                  </a:ext>
                </a:extLst>
              </a:tr>
              <a:tr h="285835">
                <a:tc>
                  <a:txBody>
                    <a:bodyPr/>
                    <a:lstStyle/>
                    <a:p>
                      <a:pPr algn="ctr" fontAlgn="b"/>
                      <a:r>
                        <a:rPr lang="en-US" sz="2400" u="none" strike="noStrike" dirty="0">
                          <a:effectLst/>
                        </a:rPr>
                        <a:t>2007</a:t>
                      </a:r>
                      <a:endParaRPr lang="en-US" sz="2400" b="0" i="0" u="none" strike="noStrike" dirty="0">
                        <a:effectLst/>
                        <a:latin typeface="Arial" panose="020B0604020202020204" pitchFamily="34" charset="0"/>
                      </a:endParaRPr>
                    </a:p>
                  </a:txBody>
                  <a:tcPr marL="9525" marR="9525" marT="9525" marB="0" anchor="b"/>
                </a:tc>
                <a:tc>
                  <a:txBody>
                    <a:bodyPr/>
                    <a:lstStyle/>
                    <a:p>
                      <a:pPr algn="l" fontAlgn="b"/>
                      <a:r>
                        <a:rPr lang="en-US" sz="2000" b="0" i="0" u="none" strike="noStrike" dirty="0" smtClean="0">
                          <a:effectLst/>
                          <a:latin typeface="Arial" panose="020B0604020202020204" pitchFamily="34" charset="0"/>
                        </a:rPr>
                        <a:t>      $ 37,000</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dirty="0">
                          <a:effectLst/>
                          <a:latin typeface="Arial" panose="020B0604020202020204" pitchFamily="34" charset="0"/>
                        </a:rPr>
                        <a:t>196.629</a:t>
                      </a:r>
                    </a:p>
                  </a:txBody>
                  <a:tcPr marL="9525" marR="9525" marT="9525" marB="0" anchor="ctr"/>
                </a:tc>
                <a:tc>
                  <a:txBody>
                    <a:bodyPr/>
                    <a:lstStyle/>
                    <a:p>
                      <a:pPr algn="ctr" fontAlgn="b"/>
                      <a:r>
                        <a:rPr lang="en-US" sz="2000" b="0" i="0" u="none" strike="noStrike" dirty="0">
                          <a:effectLst/>
                          <a:latin typeface="Arial" panose="020B0604020202020204" pitchFamily="34" charset="0"/>
                        </a:rPr>
                        <a:t>39,917</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212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624271492"/>
                  </a:ext>
                </a:extLst>
              </a:tr>
              <a:tr h="285835">
                <a:tc>
                  <a:txBody>
                    <a:bodyPr/>
                    <a:lstStyle/>
                    <a:p>
                      <a:pPr algn="ctr" fontAlgn="b"/>
                      <a:r>
                        <a:rPr lang="en-US" sz="2400" u="none" strike="noStrike">
                          <a:effectLst/>
                        </a:rPr>
                        <a:t>2008</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38,203</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204.763</a:t>
                      </a:r>
                    </a:p>
                  </a:txBody>
                  <a:tcPr marL="9525" marR="9525" marT="9525" marB="0" anchor="ctr"/>
                </a:tc>
                <a:tc>
                  <a:txBody>
                    <a:bodyPr/>
                    <a:lstStyle/>
                    <a:p>
                      <a:pPr algn="ctr" fontAlgn="b"/>
                      <a:r>
                        <a:rPr lang="en-US" sz="2000" b="0" i="0" u="none" strike="noStrike" dirty="0">
                          <a:effectLst/>
                          <a:latin typeface="Arial" panose="020B0604020202020204" pitchFamily="34" charset="0"/>
                        </a:rPr>
                        <a:t>40,784</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214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903084424"/>
                  </a:ext>
                </a:extLst>
              </a:tr>
              <a:tr h="285835">
                <a:tc>
                  <a:txBody>
                    <a:bodyPr/>
                    <a:lstStyle/>
                    <a:p>
                      <a:pPr algn="ctr" fontAlgn="b"/>
                      <a:r>
                        <a:rPr lang="en-US" sz="2400" u="none" strike="noStrike" dirty="0">
                          <a:effectLst/>
                        </a:rPr>
                        <a:t>2009</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39,220</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202.527</a:t>
                      </a:r>
                    </a:p>
                  </a:txBody>
                  <a:tcPr marL="9525" marR="9525" marT="9525" marB="0" anchor="ctr"/>
                </a:tc>
                <a:tc>
                  <a:txBody>
                    <a:bodyPr/>
                    <a:lstStyle/>
                    <a:p>
                      <a:pPr algn="ctr" fontAlgn="b"/>
                      <a:r>
                        <a:rPr lang="en-US" sz="2000" b="0" i="0" u="none" strike="noStrike">
                          <a:effectLst/>
                          <a:latin typeface="Arial" panose="020B0604020202020204" pitchFamily="34" charset="0"/>
                        </a:rPr>
                        <a:t>40,900</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202</a:t>
                      </a:r>
                      <a:r>
                        <a:rPr lang="en-US" sz="2000" b="0" i="0" u="none" strike="noStrike" baseline="0" dirty="0" smtClean="0">
                          <a:effectLst/>
                          <a:latin typeface="Arial" panose="020B0604020202020204" pitchFamily="34" charset="0"/>
                        </a:rPr>
                        <a:t>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411602920"/>
                  </a:ext>
                </a:extLst>
              </a:tr>
              <a:tr h="285835">
                <a:tc>
                  <a:txBody>
                    <a:bodyPr/>
                    <a:lstStyle/>
                    <a:p>
                      <a:pPr algn="ctr" fontAlgn="b"/>
                      <a:r>
                        <a:rPr lang="en-US" sz="2400" u="none" strike="noStrike" dirty="0">
                          <a:effectLst/>
                        </a:rPr>
                        <a:t>2010</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40,793</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207.356</a:t>
                      </a:r>
                    </a:p>
                  </a:txBody>
                  <a:tcPr marL="9525" marR="9525" marT="9525" marB="0" anchor="ctr"/>
                </a:tc>
                <a:tc>
                  <a:txBody>
                    <a:bodyPr/>
                    <a:lstStyle/>
                    <a:p>
                      <a:pPr algn="ctr" fontAlgn="b"/>
                      <a:r>
                        <a:rPr lang="en-US" sz="2000" b="0" i="0" u="none" strike="noStrike">
                          <a:effectLst/>
                          <a:latin typeface="Arial" panose="020B0604020202020204" pitchFamily="34" charset="0"/>
                        </a:rPr>
                        <a:t>41,788</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205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680804108"/>
                  </a:ext>
                </a:extLst>
              </a:tr>
              <a:tr h="285835">
                <a:tc>
                  <a:txBody>
                    <a:bodyPr/>
                    <a:lstStyle/>
                    <a:p>
                      <a:pPr algn="ctr" fontAlgn="b"/>
                      <a:r>
                        <a:rPr lang="en-US" sz="2400" u="none" strike="noStrike" dirty="0">
                          <a:effectLst/>
                        </a:rPr>
                        <a:t>2011</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40,793</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213.47</a:t>
                      </a:r>
                    </a:p>
                  </a:txBody>
                  <a:tcPr marL="9525" marR="9525" marT="9525" marB="0" anchor="ctr"/>
                </a:tc>
                <a:tc>
                  <a:txBody>
                    <a:bodyPr/>
                    <a:lstStyle/>
                    <a:p>
                      <a:pPr algn="ctr" fontAlgn="b"/>
                      <a:r>
                        <a:rPr lang="en-US" sz="2000" b="0" i="0" u="none" strike="noStrike">
                          <a:effectLst/>
                          <a:latin typeface="Arial" panose="020B0604020202020204" pitchFamily="34" charset="0"/>
                        </a:rPr>
                        <a:t>42,972</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214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808450391"/>
                  </a:ext>
                </a:extLst>
              </a:tr>
              <a:tr h="285835">
                <a:tc>
                  <a:txBody>
                    <a:bodyPr/>
                    <a:lstStyle/>
                    <a:p>
                      <a:pPr algn="ctr" fontAlgn="b"/>
                      <a:r>
                        <a:rPr lang="en-US" sz="2400" u="none" strike="noStrike" dirty="0">
                          <a:effectLst/>
                        </a:rPr>
                        <a:t>2012</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41,348</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218.294</a:t>
                      </a:r>
                    </a:p>
                  </a:txBody>
                  <a:tcPr marL="9525" marR="9525" marT="9525" marB="0" anchor="ctr"/>
                </a:tc>
                <a:tc>
                  <a:txBody>
                    <a:bodyPr/>
                    <a:lstStyle/>
                    <a:p>
                      <a:pPr algn="ctr" fontAlgn="b"/>
                      <a:r>
                        <a:rPr lang="en-US" sz="2000" b="0" i="0" u="none" strike="noStrike">
                          <a:effectLst/>
                          <a:latin typeface="Arial" panose="020B0604020202020204" pitchFamily="34" charset="0"/>
                        </a:rPr>
                        <a:t>44,244</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223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771574102"/>
                  </a:ext>
                </a:extLst>
              </a:tr>
              <a:tr h="285835">
                <a:tc>
                  <a:txBody>
                    <a:bodyPr/>
                    <a:lstStyle/>
                    <a:p>
                      <a:pPr algn="ctr" fontAlgn="b"/>
                      <a:r>
                        <a:rPr lang="en-US" sz="2400" u="none" strike="noStrike" dirty="0">
                          <a:effectLst/>
                        </a:rPr>
                        <a:t>2013</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42,653</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221.96</a:t>
                      </a:r>
                    </a:p>
                  </a:txBody>
                  <a:tcPr marL="9525" marR="9525" marT="9525" marB="0" anchor="ctr"/>
                </a:tc>
                <a:tc>
                  <a:txBody>
                    <a:bodyPr/>
                    <a:lstStyle/>
                    <a:p>
                      <a:pPr algn="ctr" fontAlgn="b"/>
                      <a:r>
                        <a:rPr lang="en-US" sz="2000" b="0" i="0" u="none" strike="noStrike">
                          <a:effectLst/>
                          <a:latin typeface="Arial" panose="020B0604020202020204" pitchFamily="34" charset="0"/>
                        </a:rPr>
                        <a:t>44,671</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228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1476573435"/>
                  </a:ext>
                </a:extLst>
              </a:tr>
              <a:tr h="285835">
                <a:tc>
                  <a:txBody>
                    <a:bodyPr/>
                    <a:lstStyle/>
                    <a:p>
                      <a:pPr algn="ctr" fontAlgn="b"/>
                      <a:r>
                        <a:rPr lang="en-US" sz="2400" u="none" strike="noStrike" dirty="0">
                          <a:effectLst/>
                        </a:rPr>
                        <a:t>2014</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43,568</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225.265</a:t>
                      </a:r>
                    </a:p>
                  </a:txBody>
                  <a:tcPr marL="9525" marR="9525" marT="9525" marB="0" anchor="ctr"/>
                </a:tc>
                <a:tc>
                  <a:txBody>
                    <a:bodyPr/>
                    <a:lstStyle/>
                    <a:p>
                      <a:pPr algn="ctr" fontAlgn="b"/>
                      <a:r>
                        <a:rPr lang="en-US" sz="2000" b="0" i="0" u="none" strike="noStrike">
                          <a:effectLst/>
                          <a:latin typeface="Arial" panose="020B0604020202020204" pitchFamily="34" charset="0"/>
                        </a:rPr>
                        <a:t>46,000</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238</a:t>
                      </a:r>
                      <a:r>
                        <a:rPr lang="en-US" sz="2000" b="0" i="0" u="none" strike="noStrike" baseline="0" dirty="0" smtClean="0">
                          <a:effectLst/>
                          <a:latin typeface="Arial" panose="020B0604020202020204" pitchFamily="34" charset="0"/>
                        </a:rPr>
                        <a:t>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3936577422"/>
                  </a:ext>
                </a:extLst>
              </a:tr>
              <a:tr h="285835">
                <a:tc>
                  <a:txBody>
                    <a:bodyPr/>
                    <a:lstStyle/>
                    <a:p>
                      <a:pPr algn="ctr" fontAlgn="b"/>
                      <a:r>
                        <a:rPr lang="en-US" sz="2400" u="none" strike="noStrike" dirty="0">
                          <a:effectLst/>
                        </a:rPr>
                        <a:t>2015</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44,123</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223.645</a:t>
                      </a:r>
                    </a:p>
                  </a:txBody>
                  <a:tcPr marL="9525" marR="9525" marT="9525" marB="0" anchor="ctr"/>
                </a:tc>
                <a:tc>
                  <a:txBody>
                    <a:bodyPr/>
                    <a:lstStyle/>
                    <a:p>
                      <a:pPr algn="ctr" fontAlgn="b"/>
                      <a:r>
                        <a:rPr lang="en-US" sz="2000" b="0" i="0" u="none" strike="noStrike">
                          <a:effectLst/>
                          <a:latin typeface="Arial" panose="020B0604020202020204" pitchFamily="34" charset="0"/>
                        </a:rPr>
                        <a:t>47,146</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248</a:t>
                      </a:r>
                      <a:r>
                        <a:rPr lang="en-US" sz="2000" b="0" i="0" u="none" strike="noStrike" baseline="0" dirty="0" smtClean="0">
                          <a:effectLst/>
                          <a:latin typeface="Arial" panose="020B0604020202020204" pitchFamily="34" charset="0"/>
                        </a:rPr>
                        <a:t>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2878370301"/>
                  </a:ext>
                </a:extLst>
              </a:tr>
              <a:tr h="285835">
                <a:tc>
                  <a:txBody>
                    <a:bodyPr/>
                    <a:lstStyle/>
                    <a:p>
                      <a:pPr algn="ctr" fontAlgn="b"/>
                      <a:r>
                        <a:rPr lang="en-US" sz="2400" u="none" strike="noStrike" dirty="0">
                          <a:effectLst/>
                        </a:rPr>
                        <a:t>2016</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000" b="0" i="0" u="none" strike="noStrike" dirty="0" smtClean="0">
                          <a:effectLst/>
                          <a:latin typeface="Arial" panose="020B0604020202020204" pitchFamily="34" charset="0"/>
                        </a:rPr>
                        <a:t>44,863</a:t>
                      </a:r>
                      <a:endParaRPr lang="en-US" sz="2000" b="0" i="0" u="none" strike="noStrike" dirty="0">
                        <a:effectLst/>
                        <a:latin typeface="Arial" panose="020B0604020202020204" pitchFamily="34" charset="0"/>
                      </a:endParaRPr>
                    </a:p>
                  </a:txBody>
                  <a:tcPr marL="9525" marR="9525" marT="9525" marB="0" anchor="ctr"/>
                </a:tc>
                <a:tc>
                  <a:txBody>
                    <a:bodyPr/>
                    <a:lstStyle/>
                    <a:p>
                      <a:pPr algn="ctr" fontAlgn="b"/>
                      <a:r>
                        <a:rPr lang="en-US" sz="2000" b="0" i="0" u="none" strike="noStrike">
                          <a:effectLst/>
                          <a:latin typeface="Arial" panose="020B0604020202020204" pitchFamily="34" charset="0"/>
                        </a:rPr>
                        <a:t>225.173</a:t>
                      </a:r>
                    </a:p>
                  </a:txBody>
                  <a:tcPr marL="9525" marR="9525" marT="9525" marB="0" anchor="ctr"/>
                </a:tc>
                <a:tc>
                  <a:txBody>
                    <a:bodyPr/>
                    <a:lstStyle/>
                    <a:p>
                      <a:pPr algn="ctr" fontAlgn="b"/>
                      <a:r>
                        <a:rPr lang="en-US" sz="2000" b="0" i="0" u="none" strike="noStrike">
                          <a:effectLst/>
                          <a:latin typeface="Arial" panose="020B0604020202020204" pitchFamily="34" charset="0"/>
                        </a:rPr>
                        <a:t>47,586</a:t>
                      </a:r>
                    </a:p>
                  </a:txBody>
                  <a:tcPr marL="9525" marR="9525" marT="9525" marB="0" anchor="ctr"/>
                </a:tc>
                <a:tc>
                  <a:txBody>
                    <a:bodyPr/>
                    <a:lstStyle/>
                    <a:p>
                      <a:pPr algn="ctr" fontAlgn="b"/>
                      <a:r>
                        <a:rPr lang="en-US" sz="2000" b="0" i="0" u="none" strike="noStrike" dirty="0" smtClean="0">
                          <a:effectLst/>
                          <a:latin typeface="Arial" panose="020B0604020202020204" pitchFamily="34" charset="0"/>
                        </a:rPr>
                        <a:t>253</a:t>
                      </a:r>
                      <a:r>
                        <a:rPr lang="en-US" sz="2000" b="0" i="0" u="none" strike="noStrike" baseline="0" dirty="0" smtClean="0">
                          <a:effectLst/>
                          <a:latin typeface="Arial" panose="020B0604020202020204" pitchFamily="34" charset="0"/>
                        </a:rPr>
                        <a:t> B</a:t>
                      </a:r>
                      <a:endParaRPr lang="en-US" sz="2000" b="0" i="0" u="none" strike="noStrike" dirty="0">
                        <a:effectLst/>
                        <a:latin typeface="Arial" panose="020B0604020202020204" pitchFamily="34" charset="0"/>
                      </a:endParaRPr>
                    </a:p>
                  </a:txBody>
                  <a:tcPr marL="9525" marR="9525" marT="9525" marB="0" anchor="ctr"/>
                </a:tc>
                <a:extLst>
                  <a:ext uri="{0D108BD9-81ED-4DB2-BD59-A6C34878D82A}">
                    <a16:rowId xmlns:a16="http://schemas.microsoft.com/office/drawing/2014/main" val="4109415398"/>
                  </a:ext>
                </a:extLst>
              </a:tr>
            </a:tbl>
          </a:graphicData>
        </a:graphic>
      </p:graphicFrame>
    </p:spTree>
    <p:extLst>
      <p:ext uri="{BB962C8B-B14F-4D97-AF65-F5344CB8AC3E}">
        <p14:creationId xmlns:p14="http://schemas.microsoft.com/office/powerpoint/2010/main" val="3161940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881"/>
            <a:ext cx="10515600" cy="1507808"/>
          </a:xfrm>
        </p:spPr>
        <p:txBody>
          <a:bodyPr/>
          <a:lstStyle/>
          <a:p>
            <a:pPr algn="ctr"/>
            <a:r>
              <a:rPr lang="en-US" dirty="0" smtClean="0"/>
              <a:t>Meal subsidy eligibility, CPI, and wage data</a:t>
            </a:r>
            <a:br>
              <a:rPr lang="en-US" dirty="0" smtClean="0"/>
            </a:br>
            <a:r>
              <a:rPr lang="en-US" sz="2400" dirty="0" smtClean="0"/>
              <a:t>(indexed to the base year of 2007 for clarity)</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3478038183"/>
              </p:ext>
            </p:extLst>
          </p:nvPr>
        </p:nvGraphicFramePr>
        <p:xfrm>
          <a:off x="957579" y="1584960"/>
          <a:ext cx="10276842" cy="5068269"/>
        </p:xfrm>
        <a:graphic>
          <a:graphicData uri="http://schemas.openxmlformats.org/drawingml/2006/table">
            <a:tbl>
              <a:tblPr>
                <a:tableStyleId>{5940675A-B579-460E-94D1-54222C63F5DA}</a:tableStyleId>
              </a:tblPr>
              <a:tblGrid>
                <a:gridCol w="850901">
                  <a:extLst>
                    <a:ext uri="{9D8B030D-6E8A-4147-A177-3AD203B41FA5}">
                      <a16:colId xmlns:a16="http://schemas.microsoft.com/office/drawing/2014/main" val="1548280948"/>
                    </a:ext>
                  </a:extLst>
                </a:gridCol>
                <a:gridCol w="2072640">
                  <a:extLst>
                    <a:ext uri="{9D8B030D-6E8A-4147-A177-3AD203B41FA5}">
                      <a16:colId xmlns:a16="http://schemas.microsoft.com/office/drawing/2014/main" val="1413628761"/>
                    </a:ext>
                  </a:extLst>
                </a:gridCol>
                <a:gridCol w="2682010">
                  <a:extLst>
                    <a:ext uri="{9D8B030D-6E8A-4147-A177-3AD203B41FA5}">
                      <a16:colId xmlns:a16="http://schemas.microsoft.com/office/drawing/2014/main" val="1144786177"/>
                    </a:ext>
                  </a:extLst>
                </a:gridCol>
                <a:gridCol w="2682470">
                  <a:extLst>
                    <a:ext uri="{9D8B030D-6E8A-4147-A177-3AD203B41FA5}">
                      <a16:colId xmlns:a16="http://schemas.microsoft.com/office/drawing/2014/main" val="3262164814"/>
                    </a:ext>
                  </a:extLst>
                </a:gridCol>
                <a:gridCol w="1988821">
                  <a:extLst>
                    <a:ext uri="{9D8B030D-6E8A-4147-A177-3AD203B41FA5}">
                      <a16:colId xmlns:a16="http://schemas.microsoft.com/office/drawing/2014/main" val="1886933548"/>
                    </a:ext>
                  </a:extLst>
                </a:gridCol>
              </a:tblGrid>
              <a:tr h="940134">
                <a:tc>
                  <a:txBody>
                    <a:bodyPr/>
                    <a:lstStyle/>
                    <a:p>
                      <a:pPr algn="ctr" fontAlgn="b"/>
                      <a:r>
                        <a:rPr lang="en-US" sz="2400" u="none" strike="noStrike" dirty="0">
                          <a:effectLst/>
                        </a:rPr>
                        <a:t>Year</a:t>
                      </a:r>
                      <a:endParaRPr lang="en-US" sz="2400" b="0" i="0" u="none" strike="noStrike" dirty="0">
                        <a:effectLst/>
                        <a:latin typeface="Arial" panose="020B0604020202020204" pitchFamily="34" charset="0"/>
                      </a:endParaRPr>
                    </a:p>
                  </a:txBody>
                  <a:tcPr marL="9525" marR="9525" marT="9525" marB="0" anchor="ctr"/>
                </a:tc>
                <a:tc>
                  <a:txBody>
                    <a:bodyPr/>
                    <a:lstStyle/>
                    <a:p>
                      <a:pPr algn="ctr" fontAlgn="b"/>
                      <a:r>
                        <a:rPr lang="en-US" sz="2400" u="none" strike="noStrike" dirty="0">
                          <a:effectLst/>
                        </a:rPr>
                        <a:t>FRPM </a:t>
                      </a:r>
                      <a:r>
                        <a:rPr lang="en-US" sz="2400" u="none" strike="noStrike" dirty="0" smtClean="0">
                          <a:effectLst/>
                        </a:rPr>
                        <a:t>criterion</a:t>
                      </a:r>
                    </a:p>
                    <a:p>
                      <a:pPr algn="ctr" fontAlgn="b"/>
                      <a:r>
                        <a:rPr lang="en-US" sz="2400" u="none" strike="noStrike" dirty="0" smtClean="0">
                          <a:effectLst/>
                        </a:rPr>
                        <a:t> </a:t>
                      </a:r>
                      <a:r>
                        <a:rPr lang="en-US" sz="2400" u="none" strike="noStrike" dirty="0">
                          <a:effectLst/>
                        </a:rPr>
                        <a:t>(</a:t>
                      </a:r>
                      <a:r>
                        <a:rPr lang="en-US" sz="2400" u="none" strike="noStrike" dirty="0" smtClean="0">
                          <a:effectLst/>
                        </a:rPr>
                        <a:t>Family </a:t>
                      </a:r>
                      <a:r>
                        <a:rPr lang="en-US" sz="2400" u="none" strike="noStrike" dirty="0">
                          <a:effectLst/>
                        </a:rPr>
                        <a:t>of 4)</a:t>
                      </a:r>
                      <a:endParaRPr lang="en-US" sz="24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US" sz="2400" u="none" strike="noStrike" dirty="0">
                          <a:effectLst/>
                        </a:rPr>
                        <a:t>CPI </a:t>
                      </a:r>
                      <a:endParaRPr lang="en-US" sz="2400" u="none" strike="noStrike" dirty="0" smtClean="0">
                        <a:effectLst/>
                      </a:endParaRPr>
                    </a:p>
                    <a:p>
                      <a:pPr algn="ctr" fontAlgn="b"/>
                      <a:r>
                        <a:rPr lang="en-US" sz="2400" u="none" strike="noStrike" dirty="0" smtClean="0">
                          <a:effectLst/>
                        </a:rPr>
                        <a:t>(urban, </a:t>
                      </a:r>
                      <a:r>
                        <a:rPr lang="en-US" sz="2400" u="none" strike="noStrike" dirty="0" err="1">
                          <a:effectLst/>
                        </a:rPr>
                        <a:t>midwest</a:t>
                      </a:r>
                      <a:r>
                        <a:rPr lang="en-US" sz="2400" u="none" strike="noStrike" dirty="0">
                          <a:effectLst/>
                        </a:rPr>
                        <a:t>)</a:t>
                      </a:r>
                      <a:endParaRPr lang="en-US" sz="24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US" sz="2400" u="none" strike="noStrike" dirty="0" smtClean="0">
                          <a:effectLst/>
                        </a:rPr>
                        <a:t>Average Ohio</a:t>
                      </a:r>
                    </a:p>
                    <a:p>
                      <a:pPr algn="ctr" fontAlgn="b"/>
                      <a:r>
                        <a:rPr lang="en-US" sz="2400" u="none" strike="noStrike" dirty="0" smtClean="0">
                          <a:effectLst/>
                        </a:rPr>
                        <a:t>annual </a:t>
                      </a:r>
                      <a:r>
                        <a:rPr lang="en-US" sz="2400" u="none" strike="noStrike" dirty="0">
                          <a:effectLst/>
                        </a:rPr>
                        <a:t>wage</a:t>
                      </a:r>
                      <a:endParaRPr lang="en-US" sz="2400" b="0" i="0" u="none" strike="noStrike" dirty="0">
                        <a:solidFill>
                          <a:srgbClr val="FF0000"/>
                        </a:solidFill>
                        <a:effectLst/>
                        <a:latin typeface="Arial" panose="020B0604020202020204" pitchFamily="34" charset="0"/>
                      </a:endParaRPr>
                    </a:p>
                  </a:txBody>
                  <a:tcPr marL="9525" marR="9525" marT="9525" marB="0" anchor="ctr"/>
                </a:tc>
                <a:tc>
                  <a:txBody>
                    <a:bodyPr/>
                    <a:lstStyle/>
                    <a:p>
                      <a:pPr algn="ctr" fontAlgn="b"/>
                      <a:r>
                        <a:rPr lang="en-US" sz="2400" u="none" strike="noStrike" dirty="0" smtClean="0">
                          <a:effectLst/>
                        </a:rPr>
                        <a:t>Ohio</a:t>
                      </a:r>
                    </a:p>
                    <a:p>
                      <a:pPr algn="ctr" fontAlgn="b"/>
                      <a:r>
                        <a:rPr lang="en-US" sz="2400" u="none" strike="noStrike" dirty="0" smtClean="0">
                          <a:effectLst/>
                        </a:rPr>
                        <a:t>annual </a:t>
                      </a:r>
                      <a:r>
                        <a:rPr lang="en-US" sz="2400" u="none" strike="noStrike" dirty="0">
                          <a:effectLst/>
                        </a:rPr>
                        <a:t>payroll</a:t>
                      </a:r>
                      <a:endParaRPr lang="en-US" sz="2400" b="0" i="0" u="none" strike="noStrike" dirty="0">
                        <a:solidFill>
                          <a:srgbClr val="FF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37291586"/>
                  </a:ext>
                </a:extLst>
              </a:tr>
              <a:tr h="285835">
                <a:tc>
                  <a:txBody>
                    <a:bodyPr/>
                    <a:lstStyle/>
                    <a:p>
                      <a:pPr algn="ctr" fontAlgn="b"/>
                      <a:r>
                        <a:rPr lang="en-US" sz="2400" u="none" strike="noStrike" dirty="0">
                          <a:effectLst/>
                        </a:rPr>
                        <a:t>2006</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0.98</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0.97</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0.97</a:t>
                      </a:r>
                      <a:endParaRPr lang="en-US" sz="24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68041796"/>
                  </a:ext>
                </a:extLst>
              </a:tr>
              <a:tr h="285835">
                <a:tc>
                  <a:txBody>
                    <a:bodyPr/>
                    <a:lstStyle/>
                    <a:p>
                      <a:pPr algn="ctr" fontAlgn="b"/>
                      <a:r>
                        <a:rPr lang="en-US" sz="2400" u="none" strike="noStrike">
                          <a:effectLst/>
                        </a:rPr>
                        <a:t>2007</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1.00</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1.00</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1.00</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1.00</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624271492"/>
                  </a:ext>
                </a:extLst>
              </a:tr>
              <a:tr h="285835">
                <a:tc>
                  <a:txBody>
                    <a:bodyPr/>
                    <a:lstStyle/>
                    <a:p>
                      <a:pPr algn="ctr" fontAlgn="b"/>
                      <a:r>
                        <a:rPr lang="en-US" sz="2400" u="none" strike="noStrike">
                          <a:effectLst/>
                        </a:rPr>
                        <a:t>2008</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1.03</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1.04</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1.02</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1.01</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903084424"/>
                  </a:ext>
                </a:extLst>
              </a:tr>
              <a:tr h="285835">
                <a:tc>
                  <a:txBody>
                    <a:bodyPr/>
                    <a:lstStyle/>
                    <a:p>
                      <a:pPr algn="ctr" fontAlgn="b"/>
                      <a:r>
                        <a:rPr lang="en-US" sz="2400" u="none" strike="noStrike" dirty="0">
                          <a:effectLst/>
                        </a:rPr>
                        <a:t>2009</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1.06</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1.03</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1.02</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0.95</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11602920"/>
                  </a:ext>
                </a:extLst>
              </a:tr>
              <a:tr h="285835">
                <a:tc>
                  <a:txBody>
                    <a:bodyPr/>
                    <a:lstStyle/>
                    <a:p>
                      <a:pPr algn="ctr" fontAlgn="b"/>
                      <a:r>
                        <a:rPr lang="en-US" sz="2400" u="none" strike="noStrike" dirty="0">
                          <a:effectLst/>
                        </a:rPr>
                        <a:t>2010</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1.10</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1.05</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1.05</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0.97</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680804108"/>
                  </a:ext>
                </a:extLst>
              </a:tr>
              <a:tr h="285835">
                <a:tc>
                  <a:txBody>
                    <a:bodyPr/>
                    <a:lstStyle/>
                    <a:p>
                      <a:pPr algn="ctr" fontAlgn="b"/>
                      <a:r>
                        <a:rPr lang="en-US" sz="2400" u="none" strike="noStrike" dirty="0">
                          <a:effectLst/>
                        </a:rPr>
                        <a:t>2011</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1.10</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1.08</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1.01</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808450391"/>
                  </a:ext>
                </a:extLst>
              </a:tr>
              <a:tr h="285835">
                <a:tc>
                  <a:txBody>
                    <a:bodyPr/>
                    <a:lstStyle/>
                    <a:p>
                      <a:pPr algn="ctr" fontAlgn="b"/>
                      <a:r>
                        <a:rPr lang="en-US" sz="2400" u="none" strike="noStrike" dirty="0">
                          <a:effectLst/>
                        </a:rPr>
                        <a:t>2012</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1.12</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1.11</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1.11</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1.05</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771574102"/>
                  </a:ext>
                </a:extLst>
              </a:tr>
              <a:tr h="285835">
                <a:tc>
                  <a:txBody>
                    <a:bodyPr/>
                    <a:lstStyle/>
                    <a:p>
                      <a:pPr algn="ctr" fontAlgn="b"/>
                      <a:r>
                        <a:rPr lang="en-US" sz="2400" u="none" strike="noStrike" dirty="0">
                          <a:effectLst/>
                        </a:rPr>
                        <a:t>2013</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1.15</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1.13</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1.12</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1.08</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1476573435"/>
                  </a:ext>
                </a:extLst>
              </a:tr>
              <a:tr h="285835">
                <a:tc>
                  <a:txBody>
                    <a:bodyPr/>
                    <a:lstStyle/>
                    <a:p>
                      <a:pPr algn="ctr" fontAlgn="b"/>
                      <a:r>
                        <a:rPr lang="en-US" sz="2400" u="none" strike="noStrike" dirty="0">
                          <a:effectLst/>
                        </a:rPr>
                        <a:t>2014</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1.18</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1.15</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1.15</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1.13</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936577422"/>
                  </a:ext>
                </a:extLst>
              </a:tr>
              <a:tr h="285835">
                <a:tc>
                  <a:txBody>
                    <a:bodyPr/>
                    <a:lstStyle/>
                    <a:p>
                      <a:pPr algn="ctr" fontAlgn="b"/>
                      <a:r>
                        <a:rPr lang="en-US" sz="2400" u="none" strike="noStrike" dirty="0">
                          <a:effectLst/>
                        </a:rPr>
                        <a:t>2015</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1.19</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1.14</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a:effectLst/>
                        </a:rPr>
                        <a:t>1.18</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1.17</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878370301"/>
                  </a:ext>
                </a:extLst>
              </a:tr>
              <a:tr h="285835">
                <a:tc>
                  <a:txBody>
                    <a:bodyPr/>
                    <a:lstStyle/>
                    <a:p>
                      <a:pPr algn="ctr" fontAlgn="b"/>
                      <a:r>
                        <a:rPr lang="en-US" sz="2400" u="none" strike="noStrike" dirty="0">
                          <a:effectLst/>
                        </a:rPr>
                        <a:t>2016</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1.21</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1.15</a:t>
                      </a:r>
                      <a:endParaRPr lang="en-US" sz="2400" b="0" i="0" u="none" strike="noStrike" dirty="0">
                        <a:effectLst/>
                        <a:latin typeface="Arial" panose="020B0604020202020204" pitchFamily="34" charset="0"/>
                      </a:endParaRPr>
                    </a:p>
                  </a:txBody>
                  <a:tcPr marL="9525" marR="9525" marT="9525" marB="0" anchor="b"/>
                </a:tc>
                <a:tc>
                  <a:txBody>
                    <a:bodyPr/>
                    <a:lstStyle/>
                    <a:p>
                      <a:pPr algn="ctr" fontAlgn="b"/>
                      <a:r>
                        <a:rPr lang="en-US" sz="2400" u="none" strike="noStrike">
                          <a:effectLst/>
                        </a:rPr>
                        <a:t>1.19</a:t>
                      </a:r>
                      <a:endParaRPr lang="en-US" sz="2400" b="0" i="0" u="none" strike="noStrike">
                        <a:effectLst/>
                        <a:latin typeface="Arial" panose="020B0604020202020204" pitchFamily="34" charset="0"/>
                      </a:endParaRPr>
                    </a:p>
                  </a:txBody>
                  <a:tcPr marL="9525" marR="9525" marT="9525" marB="0" anchor="b"/>
                </a:tc>
                <a:tc>
                  <a:txBody>
                    <a:bodyPr/>
                    <a:lstStyle/>
                    <a:p>
                      <a:pPr algn="ctr" fontAlgn="b"/>
                      <a:r>
                        <a:rPr lang="en-US" sz="2400" u="none" strike="noStrike" dirty="0">
                          <a:effectLst/>
                        </a:rPr>
                        <a:t>1.20</a:t>
                      </a:r>
                      <a:endParaRPr lang="en-US" sz="24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4109415398"/>
                  </a:ext>
                </a:extLst>
              </a:tr>
            </a:tbl>
          </a:graphicData>
        </a:graphic>
      </p:graphicFrame>
    </p:spTree>
    <p:extLst>
      <p:ext uri="{BB962C8B-B14F-4D97-AF65-F5344CB8AC3E}">
        <p14:creationId xmlns:p14="http://schemas.microsoft.com/office/powerpoint/2010/main" val="625327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the data show…</a:t>
            </a:r>
            <a:endParaRPr lang="en-US" dirty="0"/>
          </a:p>
        </p:txBody>
      </p:sp>
      <p:sp>
        <p:nvSpPr>
          <p:cNvPr id="3" name="Content Placeholder 2"/>
          <p:cNvSpPr>
            <a:spLocks noGrp="1"/>
          </p:cNvSpPr>
          <p:nvPr>
            <p:ph idx="1"/>
          </p:nvPr>
        </p:nvSpPr>
        <p:spPr>
          <a:xfrm>
            <a:off x="838200" y="1503680"/>
            <a:ext cx="10515600" cy="5100319"/>
          </a:xfrm>
        </p:spPr>
        <p:txBody>
          <a:bodyPr>
            <a:normAutofit fontScale="92500"/>
          </a:bodyPr>
          <a:lstStyle/>
          <a:p>
            <a:pPr marL="0" indent="0">
              <a:buNone/>
            </a:pPr>
            <a:r>
              <a:rPr lang="en-US" dirty="0" smtClean="0"/>
              <a:t>For the third grade reading data, it seems that…</a:t>
            </a:r>
          </a:p>
          <a:p>
            <a:pPr marL="514350" indent="-514350">
              <a:buFont typeface="+mj-lt"/>
              <a:buAutoNum type="arabicPeriod"/>
            </a:pPr>
            <a:r>
              <a:rPr lang="en-US" dirty="0" smtClean="0"/>
              <a:t>There are far more students being qualified for FRPM than ten years ago.</a:t>
            </a:r>
          </a:p>
          <a:p>
            <a:pPr marL="1885950" lvl="3" indent="-514350">
              <a:buFont typeface="+mj-lt"/>
              <a:buAutoNum type="arabicPeriod"/>
            </a:pPr>
            <a:endParaRPr lang="en-US" dirty="0" smtClean="0"/>
          </a:p>
          <a:p>
            <a:pPr marL="457200" lvl="1" indent="0">
              <a:buNone/>
            </a:pPr>
            <a:r>
              <a:rPr lang="en-US" sz="2800" dirty="0" smtClean="0"/>
              <a:t>Based on the high and increasing subscription rate to FRPMs, it is difficult to think that FRPM status is useful in determining to whom a “special” educational treatment is to be conferred on the basis of economic disadvantage.</a:t>
            </a:r>
          </a:p>
          <a:p>
            <a:pPr marL="1371600" lvl="3" indent="0">
              <a:buNone/>
            </a:pPr>
            <a:r>
              <a:rPr lang="en-US" sz="2200" dirty="0" smtClean="0"/>
              <a:t> </a:t>
            </a:r>
          </a:p>
          <a:p>
            <a:pPr marL="514350" indent="-514350">
              <a:buFont typeface="+mj-lt"/>
              <a:buAutoNum type="arabicPeriod"/>
            </a:pPr>
            <a:r>
              <a:rPr lang="en-US" dirty="0" smtClean="0"/>
              <a:t>Students under the FRPM plan do not perform on the third grade reading test (and other tests) as well as those not qualified under the FRPM plan.</a:t>
            </a:r>
          </a:p>
          <a:p>
            <a:pPr lvl="2"/>
            <a:r>
              <a:rPr lang="en-US" sz="2800" dirty="0" smtClean="0">
                <a:solidFill>
                  <a:srgbClr val="FF0000"/>
                </a:solidFill>
              </a:rPr>
              <a:t>It is better to think of this as an association than as a cause; e.g. there may be some other factor or factors that are “causing” both FRPM participation and a performance differential.</a:t>
            </a:r>
          </a:p>
          <a:p>
            <a:pPr marL="514350" indent="-514350">
              <a:buFont typeface="+mj-lt"/>
              <a:buAutoNum type="arabicPeriod"/>
            </a:pPr>
            <a:endParaRPr lang="en-US" dirty="0"/>
          </a:p>
        </p:txBody>
      </p:sp>
    </p:spTree>
    <p:extLst>
      <p:ext uri="{BB962C8B-B14F-4D97-AF65-F5344CB8AC3E}">
        <p14:creationId xmlns:p14="http://schemas.microsoft.com/office/powerpoint/2010/main" val="106970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treatments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900" dirty="0" smtClean="0"/>
              <a:t>What makes a “good” treatment?</a:t>
            </a:r>
          </a:p>
          <a:p>
            <a:pPr lvl="2"/>
            <a:endParaRPr lang="en-US" dirty="0" smtClean="0"/>
          </a:p>
          <a:p>
            <a:pPr marL="971550" lvl="1" indent="-514350">
              <a:buFont typeface="+mj-lt"/>
              <a:buAutoNum type="arabicPeriod"/>
            </a:pPr>
            <a:r>
              <a:rPr lang="en-US" sz="3000" dirty="0" smtClean="0"/>
              <a:t>Evidence-based (per ESEA, amended PL 114-95; SEC 8601 20 U.S.C. 7801 (21)(A), page 393)</a:t>
            </a:r>
          </a:p>
          <a:p>
            <a:pPr marL="914400" lvl="2" indent="0">
              <a:buNone/>
            </a:pPr>
            <a:endParaRPr lang="en-US" sz="3000" dirty="0" smtClean="0"/>
          </a:p>
          <a:p>
            <a:pPr marL="914400" lvl="2" indent="0">
              <a:buNone/>
            </a:pPr>
            <a:r>
              <a:rPr lang="en-US" sz="3000" dirty="0" smtClean="0"/>
              <a:t>… demonstrates a </a:t>
            </a:r>
            <a:r>
              <a:rPr lang="en-US" sz="3000" b="1" u="sng" dirty="0" smtClean="0"/>
              <a:t>statistically significant effect </a:t>
            </a:r>
            <a:r>
              <a:rPr lang="en-US" sz="3000" dirty="0" smtClean="0"/>
              <a:t>on improving student outcomes or other relevant outcomes based on— </a:t>
            </a:r>
          </a:p>
          <a:p>
            <a:pPr marL="914400" lvl="2" indent="0">
              <a:buNone/>
            </a:pPr>
            <a:endParaRPr lang="en-US" sz="3000" dirty="0" smtClean="0"/>
          </a:p>
          <a:p>
            <a:pPr marL="1428750" lvl="2" indent="-514350">
              <a:buAutoNum type="romanUcParenBoth"/>
            </a:pPr>
            <a:r>
              <a:rPr lang="en-US" sz="3000" dirty="0" smtClean="0"/>
              <a:t>strong evidence –  experimental study; </a:t>
            </a:r>
          </a:p>
          <a:p>
            <a:pPr marL="1428750" lvl="2" indent="-514350">
              <a:buAutoNum type="romanUcParenBoth"/>
            </a:pPr>
            <a:r>
              <a:rPr lang="en-US" sz="3000" dirty="0" smtClean="0"/>
              <a:t>moderate evidence – quasi-experimental study; </a:t>
            </a:r>
          </a:p>
          <a:p>
            <a:pPr marL="1428750" lvl="2" indent="-514350">
              <a:buAutoNum type="romanUcParenBoth"/>
            </a:pPr>
            <a:r>
              <a:rPr lang="en-US" sz="3000" dirty="0" smtClean="0"/>
              <a:t>promising evidence – correlational study with statistical controls for selection bias; </a:t>
            </a:r>
          </a:p>
        </p:txBody>
      </p:sp>
      <p:sp>
        <p:nvSpPr>
          <p:cNvPr id="4" name="TextBox 3"/>
          <p:cNvSpPr txBox="1"/>
          <p:nvPr/>
        </p:nvSpPr>
        <p:spPr>
          <a:xfrm>
            <a:off x="3338482" y="6311900"/>
            <a:ext cx="5515036" cy="369332"/>
          </a:xfrm>
          <a:prstGeom prst="rect">
            <a:avLst/>
          </a:prstGeom>
          <a:noFill/>
        </p:spPr>
        <p:txBody>
          <a:bodyPr wrap="none" rtlCol="0">
            <a:spAutoFit/>
          </a:bodyPr>
          <a:lstStyle/>
          <a:p>
            <a:r>
              <a:rPr lang="en-US" i="1" u="sng" dirty="0" smtClean="0"/>
              <a:t>Concept illustrated by extracts from ESSA in the folders </a:t>
            </a:r>
            <a:endParaRPr lang="en-US" i="1" u="sng" dirty="0"/>
          </a:p>
        </p:txBody>
      </p:sp>
    </p:spTree>
    <p:extLst>
      <p:ext uri="{BB962C8B-B14F-4D97-AF65-F5344CB8AC3E}">
        <p14:creationId xmlns:p14="http://schemas.microsoft.com/office/powerpoint/2010/main" val="3275400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treatments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3200" dirty="0" smtClean="0"/>
              <a:t>What makes a “good” treatment?</a:t>
            </a:r>
          </a:p>
          <a:p>
            <a:pPr lvl="2"/>
            <a:endParaRPr lang="en-US" sz="2800" dirty="0" smtClean="0"/>
          </a:p>
          <a:p>
            <a:pPr marL="971550" lvl="1" indent="-514350">
              <a:buFont typeface="+mj-lt"/>
              <a:buAutoNum type="arabicPeriod"/>
            </a:pPr>
            <a:r>
              <a:rPr lang="en-US" sz="2800" dirty="0" smtClean="0">
                <a:solidFill>
                  <a:schemeClr val="bg1">
                    <a:lumMod val="75000"/>
                  </a:schemeClr>
                </a:solidFill>
              </a:rPr>
              <a:t>Evidence based</a:t>
            </a:r>
          </a:p>
          <a:p>
            <a:pPr marL="971550" lvl="1" indent="-514350">
              <a:buFont typeface="+mj-lt"/>
              <a:buAutoNum type="arabicPeriod"/>
            </a:pPr>
            <a:r>
              <a:rPr lang="en-US" sz="2800" dirty="0" smtClean="0"/>
              <a:t>Reproducibility at scale &amp; Generalizable</a:t>
            </a:r>
          </a:p>
          <a:p>
            <a:pPr marL="971550" lvl="1" indent="-514350">
              <a:buFont typeface="+mj-lt"/>
              <a:buAutoNum type="arabicPeriod"/>
            </a:pPr>
            <a:endParaRPr lang="en-US" sz="2800" dirty="0" smtClean="0"/>
          </a:p>
          <a:p>
            <a:pPr marL="1371600" lvl="2" indent="-457200">
              <a:buAutoNum type="alphaUcPeriod"/>
            </a:pPr>
            <a:r>
              <a:rPr lang="en-US" sz="2800" dirty="0" smtClean="0"/>
              <a:t>Evidence that teachers can be taught to administer the treatment to consistently get the desired result?</a:t>
            </a:r>
          </a:p>
          <a:p>
            <a:pPr marL="1371600" lvl="2" indent="-457200">
              <a:buAutoNum type="alphaUcPeriod"/>
            </a:pPr>
            <a:endParaRPr lang="en-US" sz="2800" dirty="0" smtClean="0"/>
          </a:p>
          <a:p>
            <a:pPr marL="1371600" lvl="2" indent="-457200">
              <a:buAutoNum type="alphaUcPeriod"/>
            </a:pPr>
            <a:r>
              <a:rPr lang="en-US" sz="2800" dirty="0" smtClean="0"/>
              <a:t>Evidence that the desired results can be obtained from most of the population or evidence that defines the sub-population where this treatment works?</a:t>
            </a:r>
          </a:p>
          <a:p>
            <a:pPr marL="971550" lvl="1" indent="-514350">
              <a:buFont typeface="+mj-lt"/>
              <a:buAutoNum type="arabicPeriod"/>
            </a:pPr>
            <a:endParaRPr lang="en-US" dirty="0"/>
          </a:p>
        </p:txBody>
      </p:sp>
    </p:spTree>
    <p:extLst>
      <p:ext uri="{BB962C8B-B14F-4D97-AF65-F5344CB8AC3E}">
        <p14:creationId xmlns:p14="http://schemas.microsoft.com/office/powerpoint/2010/main" val="363392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treatments</a:t>
            </a:r>
            <a:endParaRPr lang="en-US" dirty="0"/>
          </a:p>
        </p:txBody>
      </p:sp>
      <p:sp>
        <p:nvSpPr>
          <p:cNvPr id="3" name="Content Placeholder 2"/>
          <p:cNvSpPr>
            <a:spLocks noGrp="1"/>
          </p:cNvSpPr>
          <p:nvPr>
            <p:ph idx="1"/>
          </p:nvPr>
        </p:nvSpPr>
        <p:spPr>
          <a:xfrm>
            <a:off x="838200" y="1825624"/>
            <a:ext cx="10515600" cy="4751021"/>
          </a:xfrm>
        </p:spPr>
        <p:txBody>
          <a:bodyPr>
            <a:normAutofit fontScale="92500" lnSpcReduction="20000"/>
          </a:bodyPr>
          <a:lstStyle/>
          <a:p>
            <a:pPr marL="0" indent="0">
              <a:buNone/>
            </a:pPr>
            <a:r>
              <a:rPr lang="en-US" sz="3500" dirty="0" smtClean="0"/>
              <a:t>What makes a “good” treatment?</a:t>
            </a:r>
          </a:p>
          <a:p>
            <a:pPr lvl="2"/>
            <a:endParaRPr lang="en-US" sz="3000" dirty="0" smtClean="0"/>
          </a:p>
          <a:p>
            <a:pPr marL="971550" lvl="1" indent="-514350">
              <a:buFont typeface="+mj-lt"/>
              <a:buAutoNum type="arabicPeriod"/>
            </a:pPr>
            <a:r>
              <a:rPr lang="en-US" sz="3000" dirty="0" smtClean="0">
                <a:solidFill>
                  <a:schemeClr val="bg1">
                    <a:lumMod val="75000"/>
                  </a:schemeClr>
                </a:solidFill>
              </a:rPr>
              <a:t>Evidence based</a:t>
            </a:r>
          </a:p>
          <a:p>
            <a:pPr marL="971550" lvl="1" indent="-514350">
              <a:buFont typeface="+mj-lt"/>
              <a:buAutoNum type="arabicPeriod"/>
            </a:pPr>
            <a:r>
              <a:rPr lang="en-US" sz="3000" dirty="0" smtClean="0">
                <a:solidFill>
                  <a:schemeClr val="bg1">
                    <a:lumMod val="75000"/>
                  </a:schemeClr>
                </a:solidFill>
              </a:rPr>
              <a:t>Reproducibility at scale &amp; Generalizable</a:t>
            </a:r>
          </a:p>
          <a:p>
            <a:pPr marL="971550" lvl="1" indent="-514350">
              <a:buFont typeface="+mj-lt"/>
              <a:buAutoNum type="arabicPeriod"/>
            </a:pPr>
            <a:r>
              <a:rPr lang="en-US" sz="3000" dirty="0" smtClean="0"/>
              <a:t>Affordable and efficient</a:t>
            </a:r>
          </a:p>
          <a:p>
            <a:pPr marL="1885950" lvl="3" indent="-514350">
              <a:buFont typeface="+mj-lt"/>
              <a:buAutoNum type="arabicPeriod"/>
            </a:pPr>
            <a:endParaRPr lang="en-US" sz="3000" dirty="0"/>
          </a:p>
          <a:p>
            <a:pPr lvl="2"/>
            <a:r>
              <a:rPr lang="en-US" sz="3000" dirty="0" smtClean="0"/>
              <a:t>What does the treatment cost to train? To administer?</a:t>
            </a:r>
          </a:p>
          <a:p>
            <a:pPr lvl="2"/>
            <a:endParaRPr lang="en-US" sz="3000" dirty="0" smtClean="0"/>
          </a:p>
          <a:p>
            <a:pPr lvl="2"/>
            <a:r>
              <a:rPr lang="en-US" sz="3000" b="1" dirty="0" smtClean="0"/>
              <a:t>Are the effect sizes sufficient to justify the cost?</a:t>
            </a:r>
          </a:p>
          <a:p>
            <a:pPr lvl="2"/>
            <a:endParaRPr lang="en-US" sz="3000" dirty="0"/>
          </a:p>
          <a:p>
            <a:pPr lvl="2"/>
            <a:r>
              <a:rPr lang="en-US" sz="3000" dirty="0" smtClean="0"/>
              <a:t>Is there another treatment that produces “more bang” for our bucks?  Is there another treatment that takes fewer hours or days to produce results?</a:t>
            </a:r>
          </a:p>
          <a:p>
            <a:pPr marL="971550" lvl="1" indent="-514350">
              <a:buFont typeface="+mj-lt"/>
              <a:buAutoNum type="arabicPeriod"/>
            </a:pPr>
            <a:endParaRPr lang="en-US" dirty="0"/>
          </a:p>
        </p:txBody>
      </p:sp>
    </p:spTree>
    <p:extLst>
      <p:ext uri="{BB962C8B-B14F-4D97-AF65-F5344CB8AC3E}">
        <p14:creationId xmlns:p14="http://schemas.microsoft.com/office/powerpoint/2010/main" val="915634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Educational diversion threat</a:t>
            </a:r>
            <a:endParaRPr lang="en-US" dirty="0"/>
          </a:p>
        </p:txBody>
      </p:sp>
      <p:sp>
        <p:nvSpPr>
          <p:cNvPr id="3" name="Content Placeholder 2"/>
          <p:cNvSpPr>
            <a:spLocks noGrp="1"/>
          </p:cNvSpPr>
          <p:nvPr>
            <p:ph idx="1"/>
          </p:nvPr>
        </p:nvSpPr>
        <p:spPr>
          <a:xfrm>
            <a:off x="838200" y="2499359"/>
            <a:ext cx="10515600" cy="3677603"/>
          </a:xfrm>
        </p:spPr>
        <p:txBody>
          <a:bodyPr>
            <a:normAutofit/>
          </a:bodyPr>
          <a:lstStyle/>
          <a:p>
            <a:pPr marL="0" indent="0" algn="ctr">
              <a:buNone/>
            </a:pPr>
            <a:r>
              <a:rPr lang="en-US" sz="4000" dirty="0" smtClean="0"/>
              <a:t>Doing something that does not work very well</a:t>
            </a:r>
          </a:p>
          <a:p>
            <a:pPr marL="0" indent="0" algn="ctr">
              <a:buNone/>
            </a:pPr>
            <a:r>
              <a:rPr lang="en-US" sz="4000" dirty="0" smtClean="0"/>
              <a:t> but does interfere with applying something that </a:t>
            </a:r>
          </a:p>
          <a:p>
            <a:pPr marL="0" indent="0" algn="ctr">
              <a:buNone/>
            </a:pPr>
            <a:r>
              <a:rPr lang="en-US" sz="4000" dirty="0" smtClean="0"/>
              <a:t>might work much better</a:t>
            </a:r>
            <a:endParaRPr lang="en-US" sz="4000" dirty="0"/>
          </a:p>
        </p:txBody>
      </p:sp>
    </p:spTree>
    <p:extLst>
      <p:ext uri="{BB962C8B-B14F-4D97-AF65-F5344CB8AC3E}">
        <p14:creationId xmlns:p14="http://schemas.microsoft.com/office/powerpoint/2010/main" val="396328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Commonly espoused </a:t>
            </a:r>
            <a:br>
              <a:rPr lang="en-US" dirty="0" smtClean="0"/>
            </a:br>
            <a:r>
              <a:rPr lang="en-US" dirty="0" smtClean="0"/>
              <a:t>opportunities for treatments</a:t>
            </a:r>
            <a:endParaRPr lang="en-US" dirty="0"/>
          </a:p>
        </p:txBody>
      </p:sp>
      <p:sp>
        <p:nvSpPr>
          <p:cNvPr id="3" name="Content Placeholder 2"/>
          <p:cNvSpPr>
            <a:spLocks noGrp="1"/>
          </p:cNvSpPr>
          <p:nvPr>
            <p:ph idx="1"/>
          </p:nvPr>
        </p:nvSpPr>
        <p:spPr/>
        <p:txBody>
          <a:bodyPr>
            <a:normAutofit lnSpcReduction="10000"/>
          </a:bodyPr>
          <a:lstStyle/>
          <a:p>
            <a:r>
              <a:rPr lang="en-US" dirty="0" smtClean="0"/>
              <a:t>Class size reduction</a:t>
            </a:r>
          </a:p>
          <a:p>
            <a:r>
              <a:rPr lang="en-US" dirty="0" smtClean="0"/>
              <a:t>Improving teacher quality &amp; Quality of instruction &amp; Technology</a:t>
            </a:r>
          </a:p>
          <a:p>
            <a:r>
              <a:rPr lang="en-US" dirty="0" smtClean="0"/>
              <a:t>Early Childhood Education</a:t>
            </a:r>
          </a:p>
          <a:p>
            <a:r>
              <a:rPr lang="en-US" dirty="0" smtClean="0"/>
              <a:t>Food, clothing, shelter</a:t>
            </a:r>
          </a:p>
          <a:p>
            <a:r>
              <a:rPr lang="en-US" dirty="0" smtClean="0"/>
              <a:t>Discipline/student management/school climate</a:t>
            </a:r>
          </a:p>
          <a:p>
            <a:r>
              <a:rPr lang="en-US" dirty="0" smtClean="0"/>
              <a:t>Health services: physical, mental/reducing psycho-stressors</a:t>
            </a:r>
          </a:p>
          <a:p>
            <a:r>
              <a:rPr lang="en-US" dirty="0" smtClean="0"/>
              <a:t>Expanded instructional time/year-round schooling</a:t>
            </a:r>
          </a:p>
          <a:p>
            <a:r>
              <a:rPr lang="en-US" dirty="0" smtClean="0"/>
              <a:t>Stimulating striving &amp; self-control/self-determination</a:t>
            </a:r>
          </a:p>
          <a:p>
            <a:r>
              <a:rPr lang="en-US" dirty="0" smtClean="0"/>
              <a:t>…and others</a:t>
            </a:r>
          </a:p>
          <a:p>
            <a:endParaRPr lang="en-US" dirty="0" smtClean="0"/>
          </a:p>
          <a:p>
            <a:endParaRPr lang="en-US" dirty="0"/>
          </a:p>
        </p:txBody>
      </p:sp>
    </p:spTree>
    <p:extLst>
      <p:ext uri="{BB962C8B-B14F-4D97-AF65-F5344CB8AC3E}">
        <p14:creationId xmlns:p14="http://schemas.microsoft.com/office/powerpoint/2010/main" val="4262280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Interactions</a:t>
            </a:r>
            <a:endParaRPr lang="en-US" dirty="0"/>
          </a:p>
        </p:txBody>
      </p:sp>
      <p:sp>
        <p:nvSpPr>
          <p:cNvPr id="3" name="Content Placeholder 2"/>
          <p:cNvSpPr>
            <a:spLocks noGrp="1"/>
          </p:cNvSpPr>
          <p:nvPr>
            <p:ph idx="1"/>
          </p:nvPr>
        </p:nvSpPr>
        <p:spPr/>
        <p:txBody>
          <a:bodyPr/>
          <a:lstStyle/>
          <a:p>
            <a:pPr marL="0" indent="0">
              <a:buNone/>
            </a:pPr>
            <a:r>
              <a:rPr lang="en-US" dirty="0" smtClean="0"/>
              <a:t>When considering the treatments on the previous slide…</a:t>
            </a:r>
          </a:p>
          <a:p>
            <a:pPr marL="1828800" lvl="4" indent="0">
              <a:buNone/>
            </a:pPr>
            <a:endParaRPr lang="en-US" dirty="0" smtClean="0"/>
          </a:p>
          <a:p>
            <a:pPr marL="0" indent="0" algn="ctr">
              <a:buNone/>
            </a:pPr>
            <a:r>
              <a:rPr lang="en-US" dirty="0" smtClean="0"/>
              <a:t>Choosing the Good, Better, or Best treatment may vary depending on: </a:t>
            </a:r>
          </a:p>
          <a:p>
            <a:pPr marL="1371600" lvl="3" indent="0">
              <a:buNone/>
            </a:pPr>
            <a:endParaRPr lang="en-US" dirty="0" smtClean="0"/>
          </a:p>
          <a:p>
            <a:pPr algn="ctr"/>
            <a:r>
              <a:rPr lang="en-US" dirty="0" smtClean="0"/>
              <a:t>The student situation &amp; </a:t>
            </a:r>
            <a:r>
              <a:rPr lang="en-US" dirty="0"/>
              <a:t>“deficiency”</a:t>
            </a:r>
          </a:p>
          <a:p>
            <a:pPr algn="ctr"/>
            <a:r>
              <a:rPr lang="en-US" dirty="0" smtClean="0"/>
              <a:t>The student population </a:t>
            </a:r>
          </a:p>
          <a:p>
            <a:pPr algn="ctr"/>
            <a:r>
              <a:rPr lang="en-US" dirty="0" smtClean="0"/>
              <a:t>The personnel available</a:t>
            </a:r>
          </a:p>
          <a:p>
            <a:pPr algn="ctr"/>
            <a:r>
              <a:rPr lang="en-US" dirty="0" smtClean="0"/>
              <a:t>Financial resources</a:t>
            </a:r>
          </a:p>
          <a:p>
            <a:pPr marL="0" indent="0" algn="ctr">
              <a:buNone/>
            </a:pPr>
            <a:endParaRPr lang="en-US" dirty="0"/>
          </a:p>
        </p:txBody>
      </p:sp>
    </p:spTree>
    <p:extLst>
      <p:ext uri="{BB962C8B-B14F-4D97-AF65-F5344CB8AC3E}">
        <p14:creationId xmlns:p14="http://schemas.microsoft.com/office/powerpoint/2010/main" val="1298068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end</a:t>
            </a:r>
            <a:endParaRPr lang="en-US" dirty="0"/>
          </a:p>
        </p:txBody>
      </p:sp>
    </p:spTree>
    <p:extLst>
      <p:ext uri="{BB962C8B-B14F-4D97-AF65-F5344CB8AC3E}">
        <p14:creationId xmlns:p14="http://schemas.microsoft.com/office/powerpoint/2010/main" val="228363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Economic Disadvantage Classification</a:t>
            </a:r>
            <a:endParaRPr lang="en-US" sz="4800" b="1" dirty="0"/>
          </a:p>
        </p:txBody>
      </p:sp>
      <p:sp>
        <p:nvSpPr>
          <p:cNvPr id="3" name="Content Placeholder 2"/>
          <p:cNvSpPr>
            <a:spLocks noGrp="1"/>
          </p:cNvSpPr>
          <p:nvPr>
            <p:ph idx="1"/>
          </p:nvPr>
        </p:nvSpPr>
        <p:spPr/>
        <p:txBody>
          <a:bodyPr>
            <a:normAutofit/>
          </a:bodyPr>
          <a:lstStyle/>
          <a:p>
            <a:pPr marL="0" indent="0">
              <a:buNone/>
            </a:pPr>
            <a:r>
              <a:rPr lang="en-US" dirty="0" smtClean="0"/>
              <a:t>Meet any of the following:</a:t>
            </a:r>
          </a:p>
          <a:p>
            <a:pPr marL="514350" indent="-514350">
              <a:buFont typeface="+mj-lt"/>
              <a:buAutoNum type="arabicPeriod"/>
            </a:pPr>
            <a:r>
              <a:rPr lang="en-US" dirty="0" smtClean="0">
                <a:solidFill>
                  <a:schemeClr val="bg1">
                    <a:lumMod val="75000"/>
                  </a:schemeClr>
                </a:solidFill>
              </a:rPr>
              <a:t>A student with an </a:t>
            </a:r>
            <a:r>
              <a:rPr lang="en-US" b="1" dirty="0" smtClean="0">
                <a:solidFill>
                  <a:schemeClr val="bg1">
                    <a:lumMod val="75000"/>
                  </a:schemeClr>
                </a:solidFill>
              </a:rPr>
              <a:t>approved</a:t>
            </a:r>
            <a:r>
              <a:rPr lang="en-US" dirty="0" smtClean="0">
                <a:solidFill>
                  <a:schemeClr val="bg1">
                    <a:lumMod val="75000"/>
                  </a:schemeClr>
                </a:solidFill>
              </a:rPr>
              <a:t> application on file </a:t>
            </a:r>
            <a:r>
              <a:rPr lang="en-US" b="1" dirty="0" smtClean="0">
                <a:solidFill>
                  <a:schemeClr val="bg1">
                    <a:lumMod val="75000"/>
                  </a:schemeClr>
                </a:solidFill>
              </a:rPr>
              <a:t>for a free or reduced-price lunch</a:t>
            </a:r>
          </a:p>
          <a:p>
            <a:pPr marL="514350" indent="-514350">
              <a:buFont typeface="+mj-lt"/>
              <a:buAutoNum type="arabicPeriod"/>
            </a:pPr>
            <a:r>
              <a:rPr lang="en-US" dirty="0" smtClean="0"/>
              <a:t>Students who … reside in a household in which a member (e.g., sibling) is known to be eligible for free or reduced-price lunch via an approved application or through direct certification. </a:t>
            </a:r>
          </a:p>
        </p:txBody>
      </p:sp>
    </p:spTree>
    <p:extLst>
      <p:ext uri="{BB962C8B-B14F-4D97-AF65-F5344CB8AC3E}">
        <p14:creationId xmlns:p14="http://schemas.microsoft.com/office/powerpoint/2010/main" val="138584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Economic Disadvantage Classification</a:t>
            </a:r>
            <a:endParaRPr lang="en-US" sz="4800" b="1" dirty="0"/>
          </a:p>
        </p:txBody>
      </p:sp>
      <p:sp>
        <p:nvSpPr>
          <p:cNvPr id="3" name="Content Placeholder 2"/>
          <p:cNvSpPr>
            <a:spLocks noGrp="1"/>
          </p:cNvSpPr>
          <p:nvPr>
            <p:ph idx="1"/>
          </p:nvPr>
        </p:nvSpPr>
        <p:spPr/>
        <p:txBody>
          <a:bodyPr>
            <a:normAutofit/>
          </a:bodyPr>
          <a:lstStyle/>
          <a:p>
            <a:pPr marL="0" indent="0">
              <a:buNone/>
            </a:pPr>
            <a:r>
              <a:rPr lang="en-US" dirty="0" smtClean="0"/>
              <a:t>Meet any of the following:</a:t>
            </a:r>
          </a:p>
          <a:p>
            <a:pPr marL="514350" indent="-514350">
              <a:buFont typeface="+mj-lt"/>
              <a:buAutoNum type="arabicPeriod"/>
            </a:pPr>
            <a:r>
              <a:rPr lang="en-US" dirty="0" smtClean="0">
                <a:solidFill>
                  <a:schemeClr val="bg1">
                    <a:lumMod val="75000"/>
                  </a:schemeClr>
                </a:solidFill>
              </a:rPr>
              <a:t>A student with an </a:t>
            </a:r>
            <a:r>
              <a:rPr lang="en-US" b="1" dirty="0" smtClean="0">
                <a:solidFill>
                  <a:schemeClr val="bg1">
                    <a:lumMod val="75000"/>
                  </a:schemeClr>
                </a:solidFill>
              </a:rPr>
              <a:t>approved</a:t>
            </a:r>
            <a:r>
              <a:rPr lang="en-US" dirty="0" smtClean="0">
                <a:solidFill>
                  <a:schemeClr val="bg1">
                    <a:lumMod val="75000"/>
                  </a:schemeClr>
                </a:solidFill>
              </a:rPr>
              <a:t> application on file </a:t>
            </a:r>
            <a:r>
              <a:rPr lang="en-US" b="1" dirty="0" smtClean="0">
                <a:solidFill>
                  <a:schemeClr val="bg1">
                    <a:lumMod val="75000"/>
                  </a:schemeClr>
                </a:solidFill>
              </a:rPr>
              <a:t>for a free or reduced-price lunch</a:t>
            </a:r>
          </a:p>
          <a:p>
            <a:pPr marL="514350" indent="-514350">
              <a:buFont typeface="+mj-lt"/>
              <a:buAutoNum type="arabicPeriod"/>
            </a:pPr>
            <a:r>
              <a:rPr lang="en-US" dirty="0" smtClean="0">
                <a:solidFill>
                  <a:schemeClr val="bg1">
                    <a:lumMod val="75000"/>
                  </a:schemeClr>
                </a:solidFill>
              </a:rPr>
              <a:t>Students who … reside in a household in which a member (e.g., sibling) is known to be eligible for free or reduced-price lunch via an approved application or through direct certification. </a:t>
            </a:r>
          </a:p>
          <a:p>
            <a:pPr marL="514350" indent="-514350">
              <a:buFont typeface="+mj-lt"/>
              <a:buAutoNum type="arabicPeriod"/>
            </a:pPr>
            <a:r>
              <a:rPr lang="en-US" dirty="0" smtClean="0"/>
              <a:t>Students who are known to be recipients of or whose guardians are known to be recipients of public assistance. E.g.: Education Monetary Assistance Distribution (EMAD) system.</a:t>
            </a:r>
          </a:p>
        </p:txBody>
      </p:sp>
    </p:spTree>
    <p:extLst>
      <p:ext uri="{BB962C8B-B14F-4D97-AF65-F5344CB8AC3E}">
        <p14:creationId xmlns:p14="http://schemas.microsoft.com/office/powerpoint/2010/main" val="214585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Economic Disadvantage Classification</a:t>
            </a:r>
            <a:endParaRPr lang="en-US" sz="4800" b="1" dirty="0"/>
          </a:p>
        </p:txBody>
      </p:sp>
      <p:sp>
        <p:nvSpPr>
          <p:cNvPr id="3" name="Content Placeholder 2"/>
          <p:cNvSpPr>
            <a:spLocks noGrp="1"/>
          </p:cNvSpPr>
          <p:nvPr>
            <p:ph idx="1"/>
          </p:nvPr>
        </p:nvSpPr>
        <p:spPr>
          <a:xfrm>
            <a:off x="838200" y="1825624"/>
            <a:ext cx="10515600" cy="4698267"/>
          </a:xfrm>
        </p:spPr>
        <p:txBody>
          <a:bodyPr>
            <a:normAutofit fontScale="92500" lnSpcReduction="20000"/>
          </a:bodyPr>
          <a:lstStyle/>
          <a:p>
            <a:pPr marL="0" indent="0">
              <a:buNone/>
            </a:pPr>
            <a:r>
              <a:rPr lang="en-US" dirty="0" smtClean="0"/>
              <a:t>Meet any of the following:</a:t>
            </a:r>
          </a:p>
          <a:p>
            <a:pPr marL="514350" indent="-514350">
              <a:buFont typeface="+mj-lt"/>
              <a:buAutoNum type="arabicPeriod"/>
            </a:pPr>
            <a:r>
              <a:rPr lang="en-US" dirty="0" smtClean="0">
                <a:solidFill>
                  <a:schemeClr val="bg1">
                    <a:lumMod val="75000"/>
                  </a:schemeClr>
                </a:solidFill>
              </a:rPr>
              <a:t>A student with an </a:t>
            </a:r>
            <a:r>
              <a:rPr lang="en-US" b="1" dirty="0" smtClean="0">
                <a:solidFill>
                  <a:schemeClr val="bg1">
                    <a:lumMod val="75000"/>
                  </a:schemeClr>
                </a:solidFill>
              </a:rPr>
              <a:t>approved</a:t>
            </a:r>
            <a:r>
              <a:rPr lang="en-US" dirty="0" smtClean="0">
                <a:solidFill>
                  <a:schemeClr val="bg1">
                    <a:lumMod val="75000"/>
                  </a:schemeClr>
                </a:solidFill>
              </a:rPr>
              <a:t> application on file </a:t>
            </a:r>
            <a:r>
              <a:rPr lang="en-US" b="1" dirty="0" smtClean="0">
                <a:solidFill>
                  <a:schemeClr val="bg1">
                    <a:lumMod val="75000"/>
                  </a:schemeClr>
                </a:solidFill>
              </a:rPr>
              <a:t>for a free or reduced-price lunch</a:t>
            </a:r>
          </a:p>
          <a:p>
            <a:pPr marL="514350" indent="-514350">
              <a:buFont typeface="+mj-lt"/>
              <a:buAutoNum type="arabicPeriod"/>
            </a:pPr>
            <a:r>
              <a:rPr lang="en-US" dirty="0" smtClean="0">
                <a:solidFill>
                  <a:schemeClr val="bg1">
                    <a:lumMod val="75000"/>
                  </a:schemeClr>
                </a:solidFill>
              </a:rPr>
              <a:t>Students who … reside in a household in which a member (e.g., sibling) is known to be eligible for free or reduced-price lunch via an approved application or through direct certification. </a:t>
            </a:r>
          </a:p>
          <a:p>
            <a:pPr marL="514350" indent="-514350">
              <a:buFont typeface="+mj-lt"/>
              <a:buAutoNum type="arabicPeriod"/>
            </a:pPr>
            <a:r>
              <a:rPr lang="en-US" dirty="0" smtClean="0">
                <a:solidFill>
                  <a:schemeClr val="bg1">
                    <a:lumMod val="75000"/>
                  </a:schemeClr>
                </a:solidFill>
              </a:rPr>
              <a:t>Students who are known to be recipients of or whose guardians are known to be recipients of public assistance. E.g.: Education Monetary Assistance Distribution (EMAD) system.</a:t>
            </a:r>
          </a:p>
          <a:p>
            <a:pPr marL="514350" indent="-514350">
              <a:buFont typeface="+mj-lt"/>
              <a:buAutoNum type="arabicPeriod"/>
            </a:pPr>
            <a:r>
              <a:rPr lang="en-US" dirty="0" smtClean="0"/>
              <a:t>Students [with] a Title I student income form and meet the income guidelines</a:t>
            </a:r>
          </a:p>
          <a:p>
            <a:pPr lvl="1"/>
            <a:r>
              <a:rPr lang="en-US" dirty="0" smtClean="0"/>
              <a:t>at or below 130% of the federal poverty level = free lunch</a:t>
            </a:r>
          </a:p>
          <a:p>
            <a:pPr lvl="1"/>
            <a:r>
              <a:rPr lang="en-US" dirty="0" smtClean="0"/>
              <a:t>at or below 185% of the federal poverty level = reduced price lunch</a:t>
            </a:r>
          </a:p>
          <a:p>
            <a:pPr lvl="1"/>
            <a:r>
              <a:rPr lang="en-US" dirty="0" smtClean="0"/>
              <a:t>Federal poverty level updated annually by U.S.D.A. and the ODE</a:t>
            </a:r>
            <a:endParaRPr lang="en-US" dirty="0"/>
          </a:p>
        </p:txBody>
      </p:sp>
    </p:spTree>
    <p:extLst>
      <p:ext uri="{BB962C8B-B14F-4D97-AF65-F5344CB8AC3E}">
        <p14:creationId xmlns:p14="http://schemas.microsoft.com/office/powerpoint/2010/main" val="36335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Data source for performance data</a:t>
            </a:r>
            <a:endParaRPr lang="en-US" sz="4800" b="1" dirty="0"/>
          </a:p>
        </p:txBody>
      </p:sp>
      <p:sp>
        <p:nvSpPr>
          <p:cNvPr id="3" name="Content Placeholder 2"/>
          <p:cNvSpPr>
            <a:spLocks noGrp="1"/>
          </p:cNvSpPr>
          <p:nvPr>
            <p:ph idx="1"/>
          </p:nvPr>
        </p:nvSpPr>
        <p:spPr/>
        <p:txBody>
          <a:bodyPr/>
          <a:lstStyle/>
          <a:p>
            <a:r>
              <a:rPr lang="en-US" dirty="0" smtClean="0"/>
              <a:t>ODE EMIS records via a public web site</a:t>
            </a:r>
          </a:p>
          <a:p>
            <a:endParaRPr lang="en-US" dirty="0"/>
          </a:p>
          <a:p>
            <a:r>
              <a:rPr lang="en-US" dirty="0" smtClean="0"/>
              <a:t>Aggregate data at the state level</a:t>
            </a:r>
          </a:p>
          <a:p>
            <a:endParaRPr lang="en-US" dirty="0"/>
          </a:p>
          <a:p>
            <a:r>
              <a:rPr lang="en-US" dirty="0" smtClean="0"/>
              <a:t>Data limited to counts of students at performance levels</a:t>
            </a:r>
          </a:p>
          <a:p>
            <a:pPr lvl="1"/>
            <a:r>
              <a:rPr lang="en-US" dirty="0"/>
              <a:t>O</a:t>
            </a:r>
            <a:r>
              <a:rPr lang="en-US" dirty="0" smtClean="0"/>
              <a:t>nly 5 performance levels – Not as good as scale scores</a:t>
            </a:r>
            <a:endParaRPr lang="en-US" dirty="0"/>
          </a:p>
        </p:txBody>
      </p:sp>
    </p:spTree>
    <p:extLst>
      <p:ext uri="{BB962C8B-B14F-4D97-AF65-F5344CB8AC3E}">
        <p14:creationId xmlns:p14="http://schemas.microsoft.com/office/powerpoint/2010/main" val="3720321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Plan of presentation</a:t>
            </a:r>
            <a:endParaRPr lang="en-US" sz="4800" b="1" dirty="0"/>
          </a:p>
        </p:txBody>
      </p:sp>
      <p:sp>
        <p:nvSpPr>
          <p:cNvPr id="3" name="Content Placeholder 2"/>
          <p:cNvSpPr>
            <a:spLocks noGrp="1"/>
          </p:cNvSpPr>
          <p:nvPr>
            <p:ph idx="1"/>
          </p:nvPr>
        </p:nvSpPr>
        <p:spPr/>
        <p:txBody>
          <a:bodyPr/>
          <a:lstStyle/>
          <a:p>
            <a:r>
              <a:rPr lang="en-US" dirty="0" smtClean="0"/>
              <a:t>Look at 3</a:t>
            </a:r>
            <a:r>
              <a:rPr lang="en-US" baseline="30000" dirty="0" smtClean="0"/>
              <a:t>rd</a:t>
            </a:r>
            <a:r>
              <a:rPr lang="en-US" dirty="0" smtClean="0"/>
              <a:t> grade data…</a:t>
            </a:r>
          </a:p>
          <a:p>
            <a:pPr lvl="1"/>
            <a:r>
              <a:rPr lang="en-US" dirty="0" smtClean="0"/>
              <a:t>Learn about 3</a:t>
            </a:r>
            <a:r>
              <a:rPr lang="en-US" baseline="30000" dirty="0" smtClean="0"/>
              <a:t>rd</a:t>
            </a:r>
            <a:r>
              <a:rPr lang="en-US" dirty="0" smtClean="0"/>
              <a:t> grade students</a:t>
            </a:r>
          </a:p>
          <a:p>
            <a:pPr lvl="1"/>
            <a:r>
              <a:rPr lang="en-US" dirty="0" smtClean="0"/>
              <a:t>Learn about principles that may be applicable to other grades and/or cohorts</a:t>
            </a:r>
          </a:p>
          <a:p>
            <a:pPr lvl="1"/>
            <a:endParaRPr lang="en-US" dirty="0"/>
          </a:p>
          <a:p>
            <a:r>
              <a:rPr lang="en-US" dirty="0" smtClean="0"/>
              <a:t>Look at data for other years and cohorts</a:t>
            </a:r>
          </a:p>
          <a:p>
            <a:endParaRPr lang="en-US" dirty="0"/>
          </a:p>
          <a:p>
            <a:r>
              <a:rPr lang="en-US" dirty="0" smtClean="0"/>
              <a:t>Criteria for treatments</a:t>
            </a:r>
          </a:p>
          <a:p>
            <a:endParaRPr lang="en-US" dirty="0"/>
          </a:p>
          <a:p>
            <a:r>
              <a:rPr lang="en-US" dirty="0" smtClean="0"/>
              <a:t>Criteria for project outcomes</a:t>
            </a:r>
            <a:endParaRPr lang="en-US" dirty="0"/>
          </a:p>
        </p:txBody>
      </p:sp>
    </p:spTree>
    <p:extLst>
      <p:ext uri="{BB962C8B-B14F-4D97-AF65-F5344CB8AC3E}">
        <p14:creationId xmlns:p14="http://schemas.microsoft.com/office/powerpoint/2010/main" val="3875977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t>Choosing measures</a:t>
            </a:r>
            <a:endParaRPr lang="en-US" sz="4800" b="1" dirty="0"/>
          </a:p>
        </p:txBody>
      </p:sp>
      <p:sp>
        <p:nvSpPr>
          <p:cNvPr id="3" name="Content Placeholder 2"/>
          <p:cNvSpPr>
            <a:spLocks noGrp="1"/>
          </p:cNvSpPr>
          <p:nvPr>
            <p:ph idx="1"/>
          </p:nvPr>
        </p:nvSpPr>
        <p:spPr/>
        <p:txBody>
          <a:bodyPr/>
          <a:lstStyle/>
          <a:p>
            <a:r>
              <a:rPr lang="en-US" dirty="0" smtClean="0"/>
              <a:t>Index counts at all performance measures into a single metric … abandoned </a:t>
            </a:r>
          </a:p>
          <a:p>
            <a:endParaRPr lang="en-US" dirty="0" smtClean="0"/>
          </a:p>
          <a:p>
            <a:r>
              <a:rPr lang="en-US" dirty="0" smtClean="0"/>
              <a:t>Chose to focus on counts and </a:t>
            </a:r>
            <a:r>
              <a:rPr lang="en-US" dirty="0" err="1" smtClean="0"/>
              <a:t>percents</a:t>
            </a:r>
            <a:r>
              <a:rPr lang="en-US" dirty="0" smtClean="0"/>
              <a:t> of students classed as proficient and above</a:t>
            </a:r>
          </a:p>
          <a:p>
            <a:pPr lvl="1"/>
            <a:r>
              <a:rPr lang="en-US" dirty="0" smtClean="0"/>
              <a:t>Have the data</a:t>
            </a:r>
          </a:p>
          <a:p>
            <a:pPr lvl="1"/>
            <a:r>
              <a:rPr lang="en-US" dirty="0" smtClean="0"/>
              <a:t>Sufficient to capture many students (somewhat immune to outliers)</a:t>
            </a:r>
          </a:p>
          <a:p>
            <a:pPr lvl="1"/>
            <a:r>
              <a:rPr lang="en-US" dirty="0" smtClean="0"/>
              <a:t>Easy to interpret</a:t>
            </a:r>
          </a:p>
          <a:p>
            <a:endParaRPr lang="en-US" dirty="0"/>
          </a:p>
          <a:p>
            <a:endParaRPr lang="en-US" dirty="0"/>
          </a:p>
        </p:txBody>
      </p:sp>
    </p:spTree>
    <p:extLst>
      <p:ext uri="{BB962C8B-B14F-4D97-AF65-F5344CB8AC3E}">
        <p14:creationId xmlns:p14="http://schemas.microsoft.com/office/powerpoint/2010/main" val="58657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Grade 3 </a:t>
            </a:r>
            <a:r>
              <a:rPr lang="en-US" b="1" dirty="0" smtClean="0"/>
              <a:t>Reading </a:t>
            </a:r>
            <a:r>
              <a:rPr lang="en-US" b="1" dirty="0"/>
              <a:t>percent Proficient or </a:t>
            </a:r>
            <a:r>
              <a:rPr lang="en-US" b="1" dirty="0" smtClean="0"/>
              <a:t>Above</a:t>
            </a:r>
            <a:endParaRPr lang="en-US" b="1" dirty="0"/>
          </a:p>
        </p:txBody>
      </p:sp>
      <p:graphicFrame>
        <p:nvGraphicFramePr>
          <p:cNvPr id="8" name="Chart 7"/>
          <p:cNvGraphicFramePr>
            <a:graphicFrameLocks/>
          </p:cNvGraphicFramePr>
          <p:nvPr>
            <p:extLst>
              <p:ext uri="{D42A27DB-BD31-4B8C-83A1-F6EECF244321}">
                <p14:modId xmlns:p14="http://schemas.microsoft.com/office/powerpoint/2010/main" val="3343770554"/>
              </p:ext>
            </p:extLst>
          </p:nvPr>
        </p:nvGraphicFramePr>
        <p:xfrm>
          <a:off x="838200" y="1690688"/>
          <a:ext cx="10515600" cy="4730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1501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3948</TotalTime>
  <Words>2370</Words>
  <Application>Microsoft Office PowerPoint</Application>
  <PresentationFormat>Widescreen</PresentationFormat>
  <Paragraphs>317</Paragraphs>
  <Slides>29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Relationships between  Economic Disadvantage Classification and  Ohio Test Performance</vt:lpstr>
      <vt:lpstr>Economic Disadvantage Classification (From ODE website)</vt:lpstr>
      <vt:lpstr>Economic Disadvantage Classification</vt:lpstr>
      <vt:lpstr>Economic Disadvantage Classification</vt:lpstr>
      <vt:lpstr>Economic Disadvantage Classification</vt:lpstr>
      <vt:lpstr>Data source for performance data</vt:lpstr>
      <vt:lpstr>Plan of presentation</vt:lpstr>
      <vt:lpstr>Choosing measures</vt:lpstr>
      <vt:lpstr>Grade 3 Reading percent Proficient or Above</vt:lpstr>
      <vt:lpstr>Grade 3 Reading percent Proficient or Above</vt:lpstr>
      <vt:lpstr>Difference in Percent Proficient or Above Not-ED minus ED</vt:lpstr>
      <vt:lpstr>Classification of third graders by year</vt:lpstr>
      <vt:lpstr>Increase in the probability that  a third grader is classified as ED</vt:lpstr>
      <vt:lpstr>Classification of the  2006 cohort of third graders</vt:lpstr>
      <vt:lpstr>Classification of third graders by year</vt:lpstr>
      <vt:lpstr>Cohort of 2006 third graders,  Percent proficient or above</vt:lpstr>
      <vt:lpstr>Looks like the gap goes down at higher grades</vt:lpstr>
      <vt:lpstr>…but Gap goes down with difficulty</vt:lpstr>
      <vt:lpstr>Other grades in Reading and Math?</vt:lpstr>
      <vt:lpstr>Meal subsidy eligibility, CPI, and wage data (raw data)</vt:lpstr>
      <vt:lpstr>Meal subsidy eligibility, CPI, and wage data (indexed to the base year of 2007 for clarity)</vt:lpstr>
      <vt:lpstr>What the data show…</vt:lpstr>
      <vt:lpstr>Educational treatments</vt:lpstr>
      <vt:lpstr>Educational treatments</vt:lpstr>
      <vt:lpstr>Educational treatments</vt:lpstr>
      <vt:lpstr>Educational diversion threat</vt:lpstr>
      <vt:lpstr>Commonly espoused  opportunities for treatments</vt:lpstr>
      <vt:lpstr>Interactions</vt:lpstr>
      <vt:lpstr>PowerPoint Presentation</vt:lpstr>
    </vt:vector>
  </TitlesOfParts>
  <Company>Ohio Legislative Information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between  Economic Disadvantage Classification and  Ohio Test Performance</dc:title>
  <dc:creator>Terrence Moore</dc:creator>
  <cp:lastModifiedBy>Terrence Moore</cp:lastModifiedBy>
  <cp:revision>78</cp:revision>
  <dcterms:created xsi:type="dcterms:W3CDTF">2017-07-19T18:13:24Z</dcterms:created>
  <dcterms:modified xsi:type="dcterms:W3CDTF">2017-07-27T16:44:32Z</dcterms:modified>
</cp:coreProperties>
</file>